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2"/>
  </p:notesMasterIdLst>
  <p:sldIdLst>
    <p:sldId id="256" r:id="rId2"/>
    <p:sldId id="304" r:id="rId3"/>
    <p:sldId id="417" r:id="rId4"/>
    <p:sldId id="264" r:id="rId5"/>
    <p:sldId id="265" r:id="rId6"/>
    <p:sldId id="259" r:id="rId7"/>
    <p:sldId id="266" r:id="rId8"/>
    <p:sldId id="303" r:id="rId9"/>
    <p:sldId id="315" r:id="rId10"/>
    <p:sldId id="314" r:id="rId11"/>
    <p:sldId id="313" r:id="rId12"/>
    <p:sldId id="344" r:id="rId13"/>
    <p:sldId id="345" r:id="rId14"/>
    <p:sldId id="411" r:id="rId15"/>
    <p:sldId id="418" r:id="rId16"/>
    <p:sldId id="316" r:id="rId17"/>
    <p:sldId id="340" r:id="rId18"/>
    <p:sldId id="339" r:id="rId19"/>
    <p:sldId id="338" r:id="rId20"/>
    <p:sldId id="337" r:id="rId21"/>
    <p:sldId id="350" r:id="rId22"/>
    <p:sldId id="410" r:id="rId23"/>
    <p:sldId id="419" r:id="rId24"/>
    <p:sldId id="312" r:id="rId25"/>
    <p:sldId id="343" r:id="rId26"/>
    <p:sldId id="342" r:id="rId27"/>
    <p:sldId id="351" r:id="rId28"/>
    <p:sldId id="318" r:id="rId29"/>
    <p:sldId id="341" r:id="rId30"/>
    <p:sldId id="319" r:id="rId31"/>
    <p:sldId id="408" r:id="rId32"/>
    <p:sldId id="420" r:id="rId33"/>
    <p:sldId id="311" r:id="rId34"/>
    <p:sldId id="354" r:id="rId35"/>
    <p:sldId id="353" r:id="rId36"/>
    <p:sldId id="352" r:id="rId37"/>
    <p:sldId id="356" r:id="rId38"/>
    <p:sldId id="355" r:id="rId39"/>
    <p:sldId id="409" r:id="rId40"/>
    <p:sldId id="421" r:id="rId41"/>
    <p:sldId id="310" r:id="rId42"/>
    <p:sldId id="361" r:id="rId43"/>
    <p:sldId id="360" r:id="rId44"/>
    <p:sldId id="359" r:id="rId45"/>
    <p:sldId id="367" r:id="rId46"/>
    <p:sldId id="412" r:id="rId47"/>
    <p:sldId id="422" r:id="rId48"/>
    <p:sldId id="309" r:id="rId49"/>
    <p:sldId id="413" r:id="rId50"/>
    <p:sldId id="423" r:id="rId51"/>
    <p:sldId id="368" r:id="rId52"/>
    <p:sldId id="308" r:id="rId53"/>
    <p:sldId id="369" r:id="rId54"/>
    <p:sldId id="366" r:id="rId55"/>
    <p:sldId id="365" r:id="rId56"/>
    <p:sldId id="364" r:id="rId57"/>
    <p:sldId id="373" r:id="rId58"/>
    <p:sldId id="372" r:id="rId59"/>
    <p:sldId id="414" r:id="rId60"/>
    <p:sldId id="424" r:id="rId61"/>
    <p:sldId id="331" r:id="rId62"/>
    <p:sldId id="385" r:id="rId63"/>
    <p:sldId id="376" r:id="rId64"/>
    <p:sldId id="375" r:id="rId65"/>
    <p:sldId id="374" r:id="rId66"/>
    <p:sldId id="391" r:id="rId67"/>
    <p:sldId id="390" r:id="rId68"/>
    <p:sldId id="415" r:id="rId69"/>
    <p:sldId id="425" r:id="rId70"/>
    <p:sldId id="306" r:id="rId71"/>
    <p:sldId id="394" r:id="rId72"/>
    <p:sldId id="332" r:id="rId73"/>
    <p:sldId id="393" r:id="rId74"/>
    <p:sldId id="392" r:id="rId75"/>
    <p:sldId id="379" r:id="rId76"/>
    <p:sldId id="378" r:id="rId77"/>
    <p:sldId id="416" r:id="rId78"/>
    <p:sldId id="426" r:id="rId79"/>
    <p:sldId id="305" r:id="rId80"/>
    <p:sldId id="384" r:id="rId81"/>
    <p:sldId id="383" r:id="rId82"/>
    <p:sldId id="398" r:id="rId83"/>
    <p:sldId id="399" r:id="rId84"/>
    <p:sldId id="397" r:id="rId85"/>
    <p:sldId id="396" r:id="rId86"/>
    <p:sldId id="395" r:id="rId87"/>
    <p:sldId id="402" r:id="rId88"/>
    <p:sldId id="382" r:id="rId89"/>
    <p:sldId id="401" r:id="rId90"/>
    <p:sldId id="258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EF9"/>
    <a:srgbClr val="007EC5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9176" autoAdjust="0"/>
  </p:normalViewPr>
  <p:slideViewPr>
    <p:cSldViewPr snapToGrid="0" snapToObjects="1">
      <p:cViewPr varScale="1">
        <p:scale>
          <a:sx n="146" d="100"/>
          <a:sy n="146" d="100"/>
        </p:scale>
        <p:origin x="84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  <a:endCxn id="16" idx="0"/>
          </p:cNvCxnSpPr>
          <p:nvPr userDrawn="1"/>
        </p:nvCxnSpPr>
        <p:spPr>
          <a:xfrm>
            <a:off x="6095986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46580"/>
            <a:ext cx="12191999" cy="1440560"/>
          </a:xfrm>
        </p:spPr>
        <p:txBody>
          <a:bodyPr anchor="ctr">
            <a:normAutofit/>
          </a:bodyPr>
          <a:lstStyle/>
          <a:p>
            <a:endParaRPr kumimoji="1"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D111B98-1EFD-441A-97F5-2304C08E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27" y="3231"/>
            <a:ext cx="4143514" cy="60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라이브러리 소개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실습 프로젝트 구성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Node.js </a:t>
            </a:r>
            <a:r>
              <a:rPr kumimoji="1" lang="ko-KR" altLang="en-US" sz="1800" b="1" dirty="0"/>
              <a:t>프로젝트 생성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ramda </a:t>
            </a:r>
            <a:r>
              <a:rPr kumimoji="1" lang="ko-KR" altLang="en-US" sz="1800" b="1" dirty="0"/>
              <a:t>패키지 설치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chance </a:t>
            </a:r>
            <a:r>
              <a:rPr kumimoji="1" lang="ko-KR" altLang="en-US" sz="1800" b="1" dirty="0"/>
              <a:t>패키지 설치</a:t>
            </a:r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DEC713-3A9D-4DC6-B0CC-22C879C6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047" y="2357154"/>
            <a:ext cx="8327300" cy="1237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658CF6-A6E0-41A5-8757-30FCD260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44" y="4004764"/>
            <a:ext cx="7570273" cy="8673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B6CFE6F-2979-433A-B96C-C870060B2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944" y="5364449"/>
            <a:ext cx="8327300" cy="9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5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라이브러리 소개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이 장에서 사용하는 </a:t>
            </a:r>
            <a:r>
              <a:rPr kumimoji="1" lang="en-US" altLang="ko-KR" sz="2000" dirty="0">
                <a:solidFill>
                  <a:srgbClr val="007EC5"/>
                </a:solidFill>
              </a:rPr>
              <a:t>package.json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B4B05F-4783-465E-9A92-FB590D3C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913" y="1516222"/>
            <a:ext cx="479724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6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라이브러리 소개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이 장에서 사용하는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2A71E-4611-455D-B684-F79C39AE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376" y="1419294"/>
            <a:ext cx="5888529" cy="3871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D375F0-CAF0-4C9A-BC3D-415EA6C1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90" y="5201457"/>
            <a:ext cx="4700544" cy="10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1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라이브러리 소개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ramda </a:t>
            </a:r>
            <a:r>
              <a:rPr kumimoji="1" lang="ko-KR" altLang="en-US" sz="2000" dirty="0">
                <a:solidFill>
                  <a:srgbClr val="007EC5"/>
                </a:solidFill>
              </a:rPr>
              <a:t>패키지 불러오기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BBF3D9-AC4A-4422-96E9-C63F12DED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76" y="2095089"/>
            <a:ext cx="3735575" cy="5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1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라이브러리 소개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chemeClr val="accent2"/>
                </a:solidFill>
              </a:rPr>
              <a:t>람다 기본 사용법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배열에 담긴 수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rgbClr val="007EC5"/>
                </a:solidFill>
              </a:rPr>
              <a:t>서술자와 조건 연산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rgbClr val="007EC5"/>
                </a:solidFill>
              </a:rPr>
              <a:t>문자열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chance </a:t>
            </a:r>
            <a:r>
              <a:rPr kumimoji="1" lang="ko-KR" altLang="en-US" sz="1900" dirty="0">
                <a:solidFill>
                  <a:srgbClr val="007EC5"/>
                </a:solidFill>
              </a:rPr>
              <a:t>패키지로 객체 만들기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rgbClr val="007EC5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rgbClr val="007EC5"/>
                </a:solidFill>
              </a:rPr>
              <a:t>객체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rgbClr val="007EC5"/>
                </a:solidFill>
              </a:rPr>
              <a:t>조합 논리 이해하기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640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09-2</a:t>
            </a:r>
            <a:r>
              <a:rPr kumimoji="1" lang="en-US" altLang="ko-KR" sz="3600" dirty="0"/>
              <a:t>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라이브러리 소개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R.range </a:t>
            </a:r>
            <a:r>
              <a:rPr kumimoji="1" lang="ko-KR" altLang="en-US" sz="1800" b="1" dirty="0"/>
              <a:t>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R.tap</a:t>
            </a:r>
            <a:r>
              <a:rPr kumimoji="1" lang="ko-KR" altLang="en-US" sz="1800" b="1" dirty="0"/>
              <a:t> 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R.pipe</a:t>
            </a:r>
            <a:r>
              <a:rPr kumimoji="1" lang="ko-KR" altLang="en-US" sz="1800" b="1" dirty="0"/>
              <a:t> 함수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4286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09-2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기본 사용법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R.range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[</a:t>
            </a:r>
            <a:r>
              <a:rPr kumimoji="1" lang="ko-KR" altLang="en-US" sz="1800" b="1" dirty="0"/>
              <a:t>최솟값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최솟값</a:t>
            </a:r>
            <a:r>
              <a:rPr kumimoji="1" lang="en-US" altLang="ko-KR" sz="1800" b="1" dirty="0"/>
              <a:t>+1, ..., </a:t>
            </a:r>
            <a:r>
              <a:rPr kumimoji="1" lang="ko-KR" altLang="en-US" sz="1800" b="1" dirty="0"/>
              <a:t>최댓값</a:t>
            </a:r>
            <a:r>
              <a:rPr kumimoji="1" lang="en-US" altLang="ko-KR" sz="1800" b="1" dirty="0"/>
              <a:t>-1] </a:t>
            </a:r>
            <a:r>
              <a:rPr kumimoji="1" lang="ko-KR" altLang="en-US" sz="1800" b="1" dirty="0"/>
              <a:t>형태의 배열을 생성해주는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013EF-374E-4C90-B5EC-DFD4B94B4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29" y="2548433"/>
            <a:ext cx="2533321" cy="450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2050C4-D4B1-48BD-B233-B2FEC5760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01" y="3510993"/>
            <a:ext cx="7570273" cy="159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78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09-2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기본 사용법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R.tap </a:t>
            </a:r>
            <a:r>
              <a:rPr kumimoji="1" lang="ko-KR" altLang="en-US" sz="2000" dirty="0">
                <a:solidFill>
                  <a:srgbClr val="007EC5"/>
                </a:solidFill>
              </a:rPr>
              <a:t>디버깅용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차 고차 함수 형태로 함수 조합 시 발생한 문제를 디버깅할 수 있도록 현재 값을 파악할 수 있게 하는 디버깅 목적의 함수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F06936-2A7C-47F6-AB8F-F8ACCA190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04" y="2648256"/>
            <a:ext cx="2476070" cy="429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6B5433-E953-4B0A-9983-8BEC62B4D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104" y="3839534"/>
            <a:ext cx="6882066" cy="14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24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09-2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기본 사용법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R.pipe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08 </a:t>
            </a:r>
            <a:r>
              <a:rPr kumimoji="1" lang="ko-KR" altLang="en-US" sz="1800" b="1" dirty="0"/>
              <a:t>장에서 구현해 본 </a:t>
            </a:r>
            <a:r>
              <a:rPr kumimoji="1" lang="en-US" altLang="ko-KR" sz="1800" b="1" dirty="0"/>
              <a:t>pipe </a:t>
            </a:r>
            <a:r>
              <a:rPr kumimoji="1" lang="ko-KR" altLang="en-US" sz="1800" b="1" dirty="0"/>
              <a:t>함수의 </a:t>
            </a:r>
            <a:r>
              <a:rPr kumimoji="1" lang="en-US" altLang="ko-KR" sz="1800" b="1" dirty="0"/>
              <a:t>ramda </a:t>
            </a:r>
            <a:r>
              <a:rPr kumimoji="1" lang="ko-KR" altLang="en-US" sz="1800" b="1" dirty="0"/>
              <a:t>버전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array</a:t>
            </a:r>
            <a:r>
              <a:rPr kumimoji="1" lang="ko-KR" altLang="en-US" sz="1800" b="1" dirty="0"/>
              <a:t>에 들어있는 아이템을 </a:t>
            </a:r>
            <a:r>
              <a:rPr kumimoji="1" lang="en-US" altLang="ko-KR" sz="1800" b="1" dirty="0"/>
              <a:t>R.pipe </a:t>
            </a:r>
            <a:r>
              <a:rPr kumimoji="1" lang="ko-KR" altLang="en-US" sz="1800" b="1" dirty="0"/>
              <a:t>안에서 </a:t>
            </a:r>
            <a:r>
              <a:rPr kumimoji="1" lang="en-US" altLang="ko-KR" sz="1800" b="1" dirty="0"/>
              <a:t>R.tap</a:t>
            </a:r>
            <a:r>
              <a:rPr kumimoji="1" lang="ko-KR" altLang="en-US" sz="1800" b="1" dirty="0"/>
              <a:t>으로 출력해 보는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7D2302-6FB6-4AA0-91D8-55542A9C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73" y="2943069"/>
            <a:ext cx="7570273" cy="22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1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09-2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기본 사용법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자동 커리</a:t>
            </a:r>
            <a:r>
              <a:rPr kumimoji="1" lang="en-US" altLang="ko-KR" sz="2000" dirty="0">
                <a:solidFill>
                  <a:srgbClr val="007EC5"/>
                </a:solidFill>
              </a:rPr>
              <a:t>(auto curry)</a:t>
            </a:r>
            <a:r>
              <a:rPr kumimoji="1" lang="ko-KR" altLang="en-US" sz="2000" dirty="0">
                <a:solidFill>
                  <a:srgbClr val="007EC5"/>
                </a:solidFill>
              </a:rPr>
              <a:t> 이해하기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ramda</a:t>
            </a:r>
            <a:r>
              <a:rPr kumimoji="1" lang="ko-KR" altLang="en-US" sz="1800" b="1" dirty="0"/>
              <a:t> 함수 들은 대부분 </a:t>
            </a:r>
            <a:r>
              <a:rPr kumimoji="1" lang="en-US" altLang="ko-KR" sz="1800" b="1" dirty="0"/>
              <a:t>04 </a:t>
            </a:r>
            <a:r>
              <a:rPr kumimoji="1" lang="ko-KR" altLang="en-US" sz="1800" b="1" dirty="0"/>
              <a:t>줄처럼 일반 함수 형태로도</a:t>
            </a:r>
            <a:r>
              <a:rPr kumimoji="1" lang="en-US" altLang="ko-KR" sz="1800" b="1" dirty="0"/>
              <a:t>, 05</a:t>
            </a:r>
            <a:r>
              <a:rPr kumimoji="1" lang="ko-KR" altLang="en-US" sz="1800" b="1" dirty="0"/>
              <a:t>줄처럼 고차 함수 형태로서 사용할 수 있으며 </a:t>
            </a:r>
            <a:r>
              <a:rPr kumimoji="1" lang="en-US" altLang="ko-KR" sz="1800" b="1" dirty="0"/>
              <a:t>ramda </a:t>
            </a:r>
            <a:r>
              <a:rPr kumimoji="1" lang="ko-KR" altLang="en-US" sz="1800" b="1" dirty="0"/>
              <a:t>에서는 이를 자동 커리하고 함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4BE66-60DE-4A70-BD0B-D2D0B8E83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27" y="2869203"/>
            <a:ext cx="7570273" cy="22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알아 두셔야 할 사항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책은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타입스크립트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3.7.4</a:t>
            </a:r>
            <a:r>
              <a:rPr kumimoji="1" lang="ko-KR" altLang="en-US" sz="2000" dirty="0">
                <a:solidFill>
                  <a:srgbClr val="007EC5"/>
                </a:solidFill>
              </a:rPr>
              <a:t>를 기준으로 만들어 졌지만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이 </a:t>
            </a:r>
            <a:r>
              <a:rPr kumimoji="1" lang="en-US" altLang="ko-KR" sz="2000" dirty="0">
                <a:solidFill>
                  <a:srgbClr val="007EC5"/>
                </a:solidFill>
              </a:rPr>
              <a:t>PPT</a:t>
            </a:r>
            <a:r>
              <a:rPr kumimoji="1" lang="ko-KR" altLang="en-US" sz="2000">
                <a:solidFill>
                  <a:srgbClr val="007EC5"/>
                </a:solidFill>
              </a:rPr>
              <a:t>는 버전인 </a:t>
            </a:r>
            <a:r>
              <a:rPr kumimoji="1" lang="en-US" altLang="ko-KR" sz="2000" dirty="0">
                <a:solidFill>
                  <a:srgbClr val="007EC5"/>
                </a:solidFill>
              </a:rPr>
              <a:t>4.3.5</a:t>
            </a:r>
            <a:r>
              <a:rPr kumimoji="1" lang="ko-KR" altLang="en-US" sz="2000" dirty="0">
                <a:solidFill>
                  <a:srgbClr val="007EC5"/>
                </a:solidFill>
              </a:rPr>
              <a:t>를 기준으로 작성되었습니다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이는 책 코드의 </a:t>
            </a:r>
            <a:r>
              <a:rPr kumimoji="1" lang="en-US" altLang="ko-KR" sz="2000" dirty="0">
                <a:solidFill>
                  <a:srgbClr val="007EC5"/>
                </a:solidFill>
              </a:rPr>
              <a:t>5% </a:t>
            </a:r>
            <a:r>
              <a:rPr kumimoji="1" lang="ko-KR" altLang="en-US" sz="2000" dirty="0">
                <a:solidFill>
                  <a:srgbClr val="007EC5"/>
                </a:solidFill>
              </a:rPr>
              <a:t>정도가 타입스크립트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 정상적으로 컴파일 되지 않기 때문입니다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PPT </a:t>
            </a:r>
            <a:r>
              <a:rPr kumimoji="1" lang="ko-KR" altLang="en-US" sz="2000" dirty="0">
                <a:solidFill>
                  <a:srgbClr val="007EC5"/>
                </a:solidFill>
              </a:rPr>
              <a:t>내용 중 비주얼 스튜디오 코드 화면을 캡쳐 한 것은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들 대상으로 코드가 변한 것을 반영한 것이고</a:t>
            </a:r>
            <a:r>
              <a:rPr kumimoji="1" lang="en-US" altLang="ko-KR" sz="2000" dirty="0">
                <a:solidFill>
                  <a:srgbClr val="007EC5"/>
                </a:solidFill>
              </a:rPr>
              <a:t>, PDF</a:t>
            </a:r>
            <a:r>
              <a:rPr kumimoji="1" lang="ko-KR" altLang="en-US" sz="2000" dirty="0">
                <a:solidFill>
                  <a:srgbClr val="007EC5"/>
                </a:solidFill>
              </a:rPr>
              <a:t>를 캡처한 것은 책의 코드가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에서도 정상적으로 컴파일 된다는 것을 반영한 것입니다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타입스크립트는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 내용에 매우 민감합니다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그리고 </a:t>
            </a:r>
            <a:r>
              <a:rPr kumimoji="1" lang="en-US" altLang="ko-KR" sz="2000" dirty="0">
                <a:solidFill>
                  <a:srgbClr val="007EC5"/>
                </a:solidFill>
              </a:rPr>
              <a:t>tsc --init</a:t>
            </a:r>
            <a:r>
              <a:rPr kumimoji="1" lang="ko-KR" altLang="en-US" sz="2000" dirty="0">
                <a:solidFill>
                  <a:srgbClr val="007EC5"/>
                </a:solidFill>
              </a:rPr>
              <a:t>으로 생성된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파일은 가장 엄격하게 코드를 컴파일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이는 버그가 있는 자바스크립트 코드들을 컴파일 시점에서 잡아주게 하기 위해서 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이에 따라 가능한 이</a:t>
            </a: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책의 </a:t>
            </a:r>
            <a:r>
              <a:rPr kumimoji="1" lang="en-US" altLang="ko-KR" sz="2000" dirty="0">
                <a:solidFill>
                  <a:srgbClr val="007EC5"/>
                </a:solidFill>
              </a:rPr>
              <a:t>02-2</a:t>
            </a:r>
            <a:r>
              <a:rPr kumimoji="1" lang="ko-KR" altLang="en-US" sz="2000" dirty="0">
                <a:solidFill>
                  <a:srgbClr val="007EC5"/>
                </a:solidFill>
              </a:rPr>
              <a:t>절에 기술된 타입스크립트 초보자용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파일을 사용하시기 바랍니다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25801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09-2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기본 사용법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479562" cy="458146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R.curryN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가변 인수 함수</a:t>
            </a:r>
            <a:r>
              <a:rPr kumimoji="1" lang="en-US" altLang="ko-KR" sz="1800" b="1" dirty="0"/>
              <a:t>(variadic arguments function)</a:t>
            </a:r>
            <a:r>
              <a:rPr kumimoji="1" lang="ko-KR" altLang="en-US" sz="1800" b="1" dirty="0"/>
              <a:t>를 </a:t>
            </a:r>
            <a:r>
              <a:rPr kumimoji="1" lang="en-US" altLang="ko-KR" sz="1800" b="1" dirty="0"/>
              <a:t>N </a:t>
            </a:r>
            <a:r>
              <a:rPr kumimoji="1" lang="ko-KR" altLang="en-US" sz="1800" b="1" dirty="0"/>
              <a:t>차 고차 함수로 바꿔주는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옆 </a:t>
            </a:r>
            <a:r>
              <a:rPr kumimoji="1" lang="en-US" altLang="ko-KR" sz="1800" b="1" dirty="0"/>
              <a:t>sum </a:t>
            </a:r>
            <a:r>
              <a:rPr kumimoji="1" lang="ko-KR" altLang="en-US" sz="1800" b="1" dirty="0"/>
              <a:t>함수는 가변 인수 함수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옆 </a:t>
            </a:r>
            <a:r>
              <a:rPr kumimoji="1" lang="en-US" altLang="ko-KR" sz="1800" b="1" dirty="0"/>
              <a:t>curriedSum </a:t>
            </a:r>
            <a:r>
              <a:rPr kumimoji="1" lang="ko-KR" altLang="en-US" sz="1800" b="1" dirty="0"/>
              <a:t>함수는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차 고차 함수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curriedSum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차 고차 함수 이므로</a:t>
            </a:r>
            <a:r>
              <a:rPr kumimoji="1" lang="en-US" altLang="ko-KR" sz="1800" b="1" dirty="0"/>
              <a:t>, 4</a:t>
            </a:r>
            <a:r>
              <a:rPr kumimoji="1" lang="ko-KR" altLang="en-US" sz="1800" b="1" dirty="0"/>
              <a:t>번 함수 호출 연산자를 호출해 줘야 값을 얻을 수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95DC80-35BE-4820-A76E-62D9A5CE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268" y="2549524"/>
            <a:ext cx="5687658" cy="7170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D1A9AC-511A-4FF2-A38C-7AE67FE94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268" y="1995813"/>
            <a:ext cx="1667825" cy="384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35C7DF-FACA-49D2-985D-F28E6FD61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268" y="3435875"/>
            <a:ext cx="5687658" cy="11937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5A70EA-9FD3-49E6-A3BF-0F5ECD4D7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268" y="4696136"/>
            <a:ext cx="3884747" cy="15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09-2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기본 사용법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ramda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함수들은 모두 순수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람다 라이브러리가 제공하는 함수들은 항상 입력 변수의 상태를 변화시키지 않고 새로운 값을 반환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코드에서 </a:t>
            </a:r>
            <a:r>
              <a:rPr kumimoji="1" lang="en-US" altLang="ko-KR" sz="1800" b="1" dirty="0"/>
              <a:t>resultArray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originalArray</a:t>
            </a:r>
            <a:r>
              <a:rPr kumimoji="1" lang="ko-KR" altLang="en-US" sz="1800" b="1" dirty="0"/>
              <a:t>를 깊은 복사한 모습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즉 </a:t>
            </a:r>
            <a:r>
              <a:rPr kumimoji="1" lang="en-US" altLang="ko-KR" sz="1800" b="1" dirty="0"/>
              <a:t>R.map</a:t>
            </a:r>
            <a:r>
              <a:rPr kumimoji="1" lang="ko-KR" altLang="en-US" sz="1800" b="1" dirty="0"/>
              <a:t>은 순수 함수 형태로 동작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했음을 보여 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925FAE-FA57-4F33-AC61-9B5B2EA76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98" y="3040757"/>
            <a:ext cx="7570273" cy="285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7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라이브러리 소개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기본 사용법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chemeClr val="accent2"/>
                </a:solidFill>
              </a:rPr>
              <a:t>배열에 담긴 수 다루기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rgbClr val="007EC5"/>
                </a:solidFill>
              </a:rPr>
              <a:t>서술자와 조건 연산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rgbClr val="007EC5"/>
                </a:solidFill>
              </a:rPr>
              <a:t>문자열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chance </a:t>
            </a:r>
            <a:r>
              <a:rPr kumimoji="1" lang="ko-KR" altLang="en-US" sz="1900" dirty="0">
                <a:solidFill>
                  <a:srgbClr val="007EC5"/>
                </a:solidFill>
              </a:rPr>
              <a:t>패키지로 객체 만들기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rgbClr val="007EC5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rgbClr val="007EC5"/>
                </a:solidFill>
              </a:rPr>
              <a:t>객체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rgbClr val="007EC5"/>
                </a:solidFill>
              </a:rPr>
              <a:t>조합 논리 이해하기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275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09-3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배열에 담긴 수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ramda </a:t>
            </a:r>
            <a:r>
              <a:rPr kumimoji="1" lang="ko-KR" altLang="en-US" sz="1800" b="1" dirty="0"/>
              <a:t>라이브러리 와 선언형 프로그래밍 일반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R.map, R.addIndex</a:t>
            </a:r>
          </a:p>
          <a:p>
            <a:pPr lvl="1"/>
            <a:r>
              <a:rPr kumimoji="1" lang="en-US" altLang="ko-KR" sz="1800" b="1" dirty="0"/>
              <a:t>R.inc,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R.add,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R.subtract,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R.multiply,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R.divide</a:t>
            </a:r>
          </a:p>
          <a:p>
            <a:pPr lvl="1"/>
            <a:r>
              <a:rPr kumimoji="1" lang="en-US" altLang="ko-KR" sz="1800" b="1" dirty="0"/>
              <a:t>R.flip</a:t>
            </a:r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387821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09-3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배열에 담긴 수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선언형 프로그래밍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ramda</a:t>
            </a:r>
            <a:r>
              <a:rPr kumimoji="1" lang="ko-KR" altLang="en-US" sz="1800" b="1" dirty="0"/>
              <a:t>는 선언형 프로그래밍을 염두에 두고 설계된 라이브러리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비록 다음 형태로도 동작하지만</a:t>
            </a:r>
            <a:r>
              <a:rPr kumimoji="1" lang="en-US" altLang="ko-KR" sz="1800" b="1" dirty="0"/>
              <a:t>,</a:t>
            </a: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많은 경우 다음처럼 배열에 값을 넣어 동작하는 코드 생각 필요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170FF-F30D-4EFD-A355-00BD4A73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46" y="2680723"/>
            <a:ext cx="3625450" cy="10349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C458CF-333C-4B22-BD20-6E284E2ED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6" y="4495561"/>
            <a:ext cx="2442595" cy="104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60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09-3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배열에 담긴 수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283618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선언형 프로그래밍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옆 </a:t>
            </a:r>
            <a:r>
              <a:rPr kumimoji="1" lang="en-US" altLang="ko-KR" sz="1800" b="1" dirty="0" err="1"/>
              <a:t>incNumbers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R.map(R.inc)</a:t>
            </a:r>
            <a:r>
              <a:rPr kumimoji="1" lang="ko-KR" altLang="en-US" sz="1800" b="1" dirty="0"/>
              <a:t>의 앞 뒤로 디버깅 용도의 </a:t>
            </a:r>
            <a:r>
              <a:rPr kumimoji="1" lang="en-US" altLang="ko-KR" sz="1800" b="1" dirty="0"/>
              <a:t>R.tap</a:t>
            </a:r>
            <a:r>
              <a:rPr kumimoji="1" lang="ko-KR" altLang="en-US" sz="1800" b="1" dirty="0"/>
              <a:t>을 </a:t>
            </a:r>
            <a:r>
              <a:rPr kumimoji="1" lang="en-US" altLang="ko-KR" sz="1800" b="1" dirty="0"/>
              <a:t>R.pipe</a:t>
            </a:r>
            <a:r>
              <a:rPr kumimoji="1" lang="ko-KR" altLang="en-US" sz="1800" b="1" dirty="0"/>
              <a:t>로 연결한 것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R.pipe </a:t>
            </a:r>
            <a:r>
              <a:rPr kumimoji="1" lang="ko-KR" altLang="en-US" sz="1800" b="1" dirty="0"/>
              <a:t>안에서는 </a:t>
            </a:r>
            <a:r>
              <a:rPr kumimoji="1" lang="en-US" altLang="ko-KR" sz="1800" b="1" dirty="0"/>
              <a:t>console.log </a:t>
            </a:r>
            <a:r>
              <a:rPr kumimoji="1" lang="ko-KR" altLang="en-US" sz="1800" b="1" dirty="0"/>
              <a:t>문을 직접 사용할 수 없으므로 반드시 </a:t>
            </a:r>
            <a:r>
              <a:rPr kumimoji="1" lang="en-US" altLang="ko-KR" sz="1800" b="1" dirty="0"/>
              <a:t>R.tap </a:t>
            </a:r>
            <a:r>
              <a:rPr kumimoji="1" lang="ko-KR" altLang="en-US" sz="1800" b="1" dirty="0"/>
              <a:t>함수를 사용하여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이런 방식으로 디버깅 진행 필요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EEB02E-2F7D-43F9-8EA2-07FCC11A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492" y="4758693"/>
            <a:ext cx="4859110" cy="11950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0EC455-788B-41B0-B1D4-F5C93C83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492" y="1501758"/>
            <a:ext cx="6256424" cy="302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4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09-3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배열에 담긴 수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사칙 연산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ramda</a:t>
            </a:r>
            <a:r>
              <a:rPr kumimoji="1" lang="ko-KR" altLang="en-US" sz="1800" b="1" dirty="0"/>
              <a:t>는 다음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개의 사칙 연산 함수를 제공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909C5-F7D8-4DBA-BB64-40B2D02E9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76" y="2368470"/>
            <a:ext cx="4690613" cy="14898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F949A1-CC0E-4402-9291-C153293A1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12" y="4343944"/>
            <a:ext cx="72580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68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09-3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배열에 담긴 수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포인트가 있는 함수를 포인트가 없는 함수로 간결하게 구현하기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inc </a:t>
            </a:r>
            <a:r>
              <a:rPr kumimoji="1" lang="ko-KR" altLang="en-US" sz="1800" b="1" dirty="0"/>
              <a:t>함수는 매개 변수 </a:t>
            </a:r>
            <a:r>
              <a:rPr kumimoji="1" lang="en-US" altLang="ko-KR" sz="1800" b="1" dirty="0"/>
              <a:t>b </a:t>
            </a:r>
            <a:r>
              <a:rPr kumimoji="1" lang="ko-KR" altLang="en-US" sz="1800" b="1" dirty="0"/>
              <a:t>부분이 있으므로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포인트가 있는 함수</a:t>
            </a:r>
            <a:r>
              <a:rPr kumimoji="1" lang="en-US" altLang="ko-KR" sz="1800" b="1" dirty="0"/>
              <a:t>)</a:t>
            </a:r>
            <a:r>
              <a:rPr kumimoji="1" lang="ko-KR" altLang="en-US" sz="1800" b="1" dirty="0"/>
              <a:t> 조금 장황한 구현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반면 다음 </a:t>
            </a:r>
            <a:r>
              <a:rPr kumimoji="1" lang="en-US" altLang="ko-KR" sz="1800" b="1" dirty="0"/>
              <a:t>inc</a:t>
            </a:r>
            <a:r>
              <a:rPr kumimoji="1" lang="ko-KR" altLang="en-US" sz="1800" b="1" dirty="0"/>
              <a:t>는 매개변수를 생략한 간결한 구현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포인트가 없는 함수</a:t>
            </a:r>
            <a:r>
              <a:rPr kumimoji="1" lang="en-US" altLang="ko-KR" sz="1800" b="1" dirty="0"/>
              <a:t>)</a:t>
            </a:r>
          </a:p>
          <a:p>
            <a:pPr lvl="1"/>
            <a:r>
              <a:rPr kumimoji="1" lang="ko-KR" altLang="en-US" sz="1800" b="1" dirty="0"/>
              <a:t> 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 또한 포인트가 있는 방식의 장황한 구현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포인트가 없는 방식의 간결한 구현</a:t>
            </a:r>
            <a:endParaRPr kumimoji="1" lang="en-US" altLang="ko-KR" sz="18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F949A1-CC0E-4402-9291-C153293A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24" y="2353474"/>
            <a:ext cx="5998388" cy="4093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DAE45B-BA96-44EB-8D23-A243AA51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24" y="3299572"/>
            <a:ext cx="2397351" cy="3506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6E2334-E5AF-475F-BFA2-C4ED8405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698" y="4445726"/>
            <a:ext cx="3277574" cy="4079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360E86-41D0-46F1-A752-62B57BA7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076" y="5333142"/>
            <a:ext cx="1374005" cy="37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94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09-3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배열에 담긴 수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포인트가 있는 함수를 포인트가 없는 함수로 간결하게 구현하기 </a:t>
            </a:r>
          </a:p>
          <a:p>
            <a:pPr lvl="1"/>
            <a:r>
              <a:rPr kumimoji="1" lang="en-US" altLang="ko-KR" sz="1800" b="1" dirty="0"/>
              <a:t>R.map(inc)</a:t>
            </a:r>
            <a:r>
              <a:rPr kumimoji="1" lang="ko-KR" altLang="en-US" sz="1800" b="1" dirty="0"/>
              <a:t>에서 </a:t>
            </a:r>
            <a:r>
              <a:rPr kumimoji="1" lang="en-US" altLang="ko-KR" sz="1800" b="1" dirty="0"/>
              <a:t>inc 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R.add(1)</a:t>
            </a:r>
            <a:r>
              <a:rPr kumimoji="1" lang="ko-KR" altLang="en-US" sz="1800" b="1" dirty="0"/>
              <a:t>인데 착안한 구현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r>
              <a:rPr kumimoji="1" lang="ko-KR" altLang="en-US" b="1" dirty="0"/>
              <a:t>다음 코드는 </a:t>
            </a:r>
            <a:r>
              <a:rPr kumimoji="1" lang="en-US" altLang="ko-KR" b="1" dirty="0"/>
              <a:t>ramda </a:t>
            </a:r>
            <a:r>
              <a:rPr kumimoji="1" lang="ko-KR" altLang="en-US" b="1" dirty="0"/>
              <a:t>라이브러리를 사용하는 전형적인 모습을 보여줌</a:t>
            </a:r>
            <a:endParaRPr kumimoji="1" lang="en-US" altLang="ko-KR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BE27C0-DE6E-4E11-B9CE-8A839C6AF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38" y="2339219"/>
            <a:ext cx="1531797" cy="2897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EB0A94-0F7F-41BD-AF10-A40AAD58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38" y="3068913"/>
            <a:ext cx="6256424" cy="284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1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09-3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배열에 담긴 수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R.addIndex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Array.map </a:t>
            </a:r>
            <a:r>
              <a:rPr kumimoji="1" lang="ko-KR" altLang="en-US" sz="1800" b="1" dirty="0"/>
              <a:t>과 달리 </a:t>
            </a:r>
            <a:r>
              <a:rPr kumimoji="1" lang="en-US" altLang="ko-KR" sz="1800" b="1" dirty="0"/>
              <a:t>R.map </a:t>
            </a:r>
            <a:r>
              <a:rPr kumimoji="1" lang="ko-KR" altLang="en-US" sz="1800" b="1" dirty="0"/>
              <a:t>함수는 두 번째 매개변수로 </a:t>
            </a:r>
            <a:r>
              <a:rPr kumimoji="1" lang="en-US" altLang="ko-KR" sz="1800" b="1" dirty="0"/>
              <a:t>index</a:t>
            </a:r>
            <a:r>
              <a:rPr kumimoji="1" lang="ko-KR" altLang="en-US" sz="1800" b="1" dirty="0"/>
              <a:t>를 제공하지 않음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만약 </a:t>
            </a:r>
            <a:r>
              <a:rPr kumimoji="1" lang="en-US" altLang="ko-KR" sz="1800" b="1" dirty="0"/>
              <a:t>R.map</a:t>
            </a:r>
            <a:r>
              <a:rPr kumimoji="1" lang="ko-KR" altLang="en-US" sz="1800" b="1" dirty="0"/>
              <a:t>에서 </a:t>
            </a:r>
            <a:r>
              <a:rPr kumimoji="1" lang="en-US" altLang="ko-KR" sz="1800" b="1" dirty="0"/>
              <a:t>index </a:t>
            </a:r>
            <a:r>
              <a:rPr kumimoji="1" lang="ko-KR" altLang="en-US" sz="1800" b="1" dirty="0"/>
              <a:t>값이 필요하면 다음처럼 </a:t>
            </a:r>
            <a:r>
              <a:rPr kumimoji="1" lang="en-US" altLang="ko-KR" sz="1800" b="1" dirty="0"/>
              <a:t>R.addIndex</a:t>
            </a:r>
            <a:r>
              <a:rPr kumimoji="1" lang="ko-KR" altLang="en-US" sz="1800" b="1" dirty="0"/>
              <a:t>를 사용해야 함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5</a:t>
            </a:r>
            <a:r>
              <a:rPr kumimoji="1" lang="ko-KR" altLang="en-US" sz="1800" b="1" dirty="0"/>
              <a:t>번 줄은 </a:t>
            </a:r>
            <a:r>
              <a:rPr kumimoji="1" lang="en-US" altLang="ko-KR" sz="1800" b="1" dirty="0"/>
              <a:t>6</a:t>
            </a:r>
            <a:r>
              <a:rPr kumimoji="1" lang="ko-KR" altLang="en-US" sz="1800" b="1" dirty="0"/>
              <a:t>번 줄을 간결하게 구현한 것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또한 </a:t>
            </a:r>
            <a:r>
              <a:rPr kumimoji="1" lang="en-US" altLang="ko-KR" sz="1800" b="1" dirty="0"/>
              <a:t>5</a:t>
            </a:r>
            <a:r>
              <a:rPr kumimoji="1" lang="ko-KR" altLang="en-US" sz="1800" b="1" dirty="0"/>
              <a:t>번 줄은 </a:t>
            </a:r>
            <a:r>
              <a:rPr kumimoji="1" lang="en-US" altLang="ko-KR" sz="1800" b="1" dirty="0" err="1"/>
              <a:t>indexedMap</a:t>
            </a:r>
            <a:r>
              <a:rPr kumimoji="1" lang="en-US" altLang="ko-KR" sz="1800" b="1" dirty="0"/>
              <a:t>(R.add)</a:t>
            </a:r>
            <a:r>
              <a:rPr kumimoji="1" lang="ko-KR" altLang="en-US" sz="1800" b="1" dirty="0"/>
              <a:t>을 한꺼번에 구현한 것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9</a:t>
            </a:r>
            <a:r>
              <a:rPr kumimoji="1" lang="ko-KR" altLang="en-US" sz="1800" b="1" dirty="0"/>
              <a:t>번 줄의 </a:t>
            </a:r>
            <a:r>
              <a:rPr kumimoji="1" lang="en-US" altLang="ko-KR" sz="1800" b="1" dirty="0"/>
              <a:t>// @ts-ignore</a:t>
            </a:r>
            <a:r>
              <a:rPr kumimoji="1" lang="ko-KR" altLang="en-US" sz="1800" b="1" dirty="0"/>
              <a:t>는 자바스크립트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ko-KR" altLang="en-US" sz="1800" b="1" dirty="0"/>
              <a:t>  적으로 정상 동작하는데도 불구하고</a:t>
            </a:r>
            <a:r>
              <a:rPr kumimoji="1" lang="en-US" altLang="ko-KR" sz="1800" b="1" dirty="0"/>
              <a:t>,</a:t>
            </a:r>
            <a:r>
              <a:rPr kumimoji="1" lang="ko-KR" altLang="en-US" sz="1800" b="1" dirty="0"/>
              <a:t> 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en-US" altLang="ko-KR" sz="1800" b="1" dirty="0"/>
              <a:t>  '0</a:t>
            </a:r>
            <a:r>
              <a:rPr kumimoji="1" lang="ko-KR" altLang="en-US" sz="1800" b="1" dirty="0"/>
              <a:t>개의 인수가 필요한데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개를 가져왔습니다</a:t>
            </a:r>
            <a:r>
              <a:rPr kumimoji="1" lang="en-US" altLang="ko-KR" sz="1800" b="1" dirty="0"/>
              <a:t>'</a:t>
            </a:r>
          </a:p>
          <a:p>
            <a:pPr marL="457200" lvl="1" indent="0">
              <a:buNone/>
            </a:pPr>
            <a:r>
              <a:rPr kumimoji="1" lang="ko-KR" altLang="en-US" sz="1800" b="1" dirty="0"/>
              <a:t>  라는 타입 오류가 나타나는 것을 방지한 것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D9BEF8-1084-49F1-8016-3D47C7430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86" y="2698692"/>
            <a:ext cx="4272295" cy="2862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BA6C71-1728-465C-89F7-2417EB79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16" y="3757376"/>
            <a:ext cx="5596566" cy="17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4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에러가 나는 소스 파일 맨 위에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// @ts-nocheck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주석을 붙임</a:t>
            </a: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특정 줄에서 나는 경우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,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해당 줄 앞에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// @ts-ignore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주석을 붙임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[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] //@ts-nocheck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</a:t>
            </a:r>
            <a:r>
              <a:rPr kumimoji="1" lang="ko-KR" altLang="en-US" sz="2000" dirty="0">
                <a:solidFill>
                  <a:srgbClr val="007EC5"/>
                </a:solidFill>
              </a:rPr>
              <a:t>은 컴파일러의 타입 체크 기능을 무력화 시키므로 가능한 사용을 자제해야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하지만 알 수 없는 타입 오류로 인하여 더이상 진도를 나갈 수 가 없을 때의 가장 </a:t>
            </a:r>
            <a:r>
              <a:rPr kumimoji="1" lang="ko-KR" altLang="en-US" sz="2000" dirty="0">
                <a:solidFill>
                  <a:schemeClr val="accent2"/>
                </a:solidFill>
              </a:rPr>
              <a:t>효과적인 임시 방편 대책</a:t>
            </a:r>
            <a:r>
              <a:rPr kumimoji="1" lang="ko-KR" altLang="en-US" sz="2000" dirty="0">
                <a:solidFill>
                  <a:srgbClr val="007EC5"/>
                </a:solidFill>
              </a:rPr>
              <a:t>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[</a:t>
            </a:r>
            <a:r>
              <a:rPr kumimoji="1" lang="ko-KR" altLang="en-US" sz="2000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dirty="0">
                <a:solidFill>
                  <a:srgbClr val="007EC5"/>
                </a:solidFill>
              </a:rPr>
              <a:t>]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타입스크립트 컴파일러는 </a:t>
            </a:r>
            <a:r>
              <a:rPr kumimoji="1" lang="en-US" altLang="ko-KR" sz="2000" dirty="0">
                <a:solidFill>
                  <a:srgbClr val="007EC5"/>
                </a:solidFill>
              </a:rPr>
              <a:t>'@types/</a:t>
            </a:r>
            <a:r>
              <a:rPr kumimoji="1" lang="ko-KR" altLang="en-US" sz="2000" dirty="0">
                <a:solidFill>
                  <a:srgbClr val="007EC5"/>
                </a:solidFill>
              </a:rPr>
              <a:t>패키지이름</a:t>
            </a:r>
            <a:r>
              <a:rPr kumimoji="1" lang="en-US" altLang="ko-KR" sz="2000" dirty="0">
                <a:solidFill>
                  <a:srgbClr val="007EC5"/>
                </a:solidFill>
              </a:rPr>
              <a:t>' </a:t>
            </a:r>
            <a:r>
              <a:rPr kumimoji="1" lang="ko-KR" altLang="en-US" sz="2000" dirty="0">
                <a:solidFill>
                  <a:srgbClr val="007EC5"/>
                </a:solidFill>
              </a:rPr>
              <a:t>형태의 타입 라이브러리가 반드시 필요합니다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그리고 어떤 패키지들의</a:t>
            </a:r>
            <a:r>
              <a:rPr kumimoji="1" lang="en-US" altLang="ko-KR" sz="2000" dirty="0">
                <a:solidFill>
                  <a:srgbClr val="007EC5"/>
                </a:solidFill>
              </a:rPr>
              <a:t>(</a:t>
            </a:r>
            <a:r>
              <a:rPr kumimoji="1" lang="ko-KR" altLang="en-US" sz="2000" dirty="0">
                <a:solidFill>
                  <a:srgbClr val="007EC5"/>
                </a:solidFill>
              </a:rPr>
              <a:t>이 책의 경우 </a:t>
            </a:r>
            <a:r>
              <a:rPr kumimoji="1" lang="en-US" altLang="ko-KR" sz="2000" dirty="0">
                <a:solidFill>
                  <a:srgbClr val="007EC5"/>
                </a:solidFill>
              </a:rPr>
              <a:t>09</a:t>
            </a:r>
            <a:r>
              <a:rPr kumimoji="1" lang="ko-KR" altLang="en-US" sz="2000" dirty="0">
                <a:solidFill>
                  <a:srgbClr val="007EC5"/>
                </a:solidFill>
              </a:rPr>
              <a:t>장의 </a:t>
            </a:r>
            <a:r>
              <a:rPr kumimoji="1" lang="en-US" altLang="ko-KR" sz="2000" dirty="0">
                <a:solidFill>
                  <a:srgbClr val="007EC5"/>
                </a:solidFill>
              </a:rPr>
              <a:t>ramda</a:t>
            </a:r>
            <a:r>
              <a:rPr kumimoji="1" lang="ko-KR" altLang="en-US" sz="2000" dirty="0">
                <a:solidFill>
                  <a:srgbClr val="007EC5"/>
                </a:solidFill>
              </a:rPr>
              <a:t> 패키지</a:t>
            </a:r>
            <a:r>
              <a:rPr kumimoji="1" lang="en-US" altLang="ko-KR" sz="2000" dirty="0">
                <a:solidFill>
                  <a:srgbClr val="007EC5"/>
                </a:solidFill>
              </a:rPr>
              <a:t>)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 라이브러리들은 잘못 구현된 부분이 있거나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도저히 타입스크립트로 옮길 수 없는 기능을 담고 있기도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사실 이 경우 </a:t>
            </a:r>
            <a:r>
              <a:rPr kumimoji="1" lang="ko-KR" altLang="en-US" sz="2000" b="1" dirty="0">
                <a:solidFill>
                  <a:schemeClr val="accent2"/>
                </a:solidFill>
              </a:rPr>
              <a:t>유일한 해결책이 </a:t>
            </a:r>
            <a:r>
              <a:rPr kumimoji="1" lang="en-US" altLang="ko-KR" sz="2000" b="1" dirty="0">
                <a:solidFill>
                  <a:schemeClr val="accent2"/>
                </a:solidFill>
              </a:rPr>
              <a:t>// @ts-ignore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주석입니다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.</a:t>
            </a:r>
            <a:endParaRPr kumimoji="1" lang="ko-KR" altLang="en-US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29574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09-3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배열에 담긴 수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R.flip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R.subtract</a:t>
            </a:r>
            <a:r>
              <a:rPr kumimoji="1" lang="ko-KR" altLang="en-US" sz="1800" b="1" dirty="0"/>
              <a:t>와 같은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차 고차 함수의 매개변수 순서를 바꿔주는 용도의 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R.subtract(1)(2) 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1 - 2 = -1</a:t>
            </a:r>
            <a:r>
              <a:rPr kumimoji="1" lang="ko-KR" altLang="en-US" sz="1800" b="1" dirty="0"/>
              <a:t>이 되는 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R.flip(R.subtract)(1)(2)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2 -1 = 1</a:t>
            </a:r>
            <a:r>
              <a:rPr kumimoji="1" lang="ko-KR" altLang="en-US" sz="1800" b="1" dirty="0"/>
              <a:t>이 되는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9C5C14-9E2A-4A12-A72E-9154F97E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79" y="3064845"/>
            <a:ext cx="7570273" cy="28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7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라이브러리 소개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기본 사용법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배열에 담긴 수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chemeClr val="accent2"/>
                </a:solidFill>
              </a:rPr>
              <a:t>서술자와 조건 연산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rgbClr val="007EC5"/>
                </a:solidFill>
              </a:rPr>
              <a:t>문자열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chance </a:t>
            </a:r>
            <a:r>
              <a:rPr kumimoji="1" lang="ko-KR" altLang="en-US" sz="1900" dirty="0">
                <a:solidFill>
                  <a:srgbClr val="007EC5"/>
                </a:solidFill>
              </a:rPr>
              <a:t>패키지로 객체 만들기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rgbClr val="007EC5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rgbClr val="007EC5"/>
                </a:solidFill>
              </a:rPr>
              <a:t>객체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rgbClr val="007EC5"/>
                </a:solidFill>
              </a:rPr>
              <a:t>조합 논리 이해하기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28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09-4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서술자와 조건 연산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R.lt, R.lte, R.gt, R.gte</a:t>
            </a:r>
          </a:p>
          <a:p>
            <a:pPr lvl="1"/>
            <a:r>
              <a:rPr kumimoji="1" lang="en-US" altLang="ko-KR" sz="1800" b="1" dirty="0"/>
              <a:t>R.allPass, R.anyPass, R.ifElse</a:t>
            </a:r>
          </a:p>
          <a:p>
            <a:pPr lvl="1"/>
            <a:r>
              <a:rPr kumimoji="1" lang="en-US" altLang="ko-KR" sz="1800" b="1" dirty="0"/>
              <a:t>R.not</a:t>
            </a: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680861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09-4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서술자와 조건 연산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서술자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(predicate)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서술자 </a:t>
            </a:r>
            <a:r>
              <a:rPr kumimoji="1" lang="en-US" altLang="ko-KR" sz="1800" b="1" dirty="0"/>
              <a:t>- boolean </a:t>
            </a:r>
            <a:r>
              <a:rPr kumimoji="1" lang="ko-KR" altLang="en-US" sz="1800" b="1" dirty="0"/>
              <a:t>타입 값을 반환해 어떤 조건을 만족하는지를 판단하는 용도로 사용되는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R.lt (less than), R.lte (less than or equal to)</a:t>
            </a:r>
            <a:r>
              <a:rPr kumimoji="1" lang="en-US" altLang="ko-KR" sz="2000" b="1" dirty="0"/>
              <a:t>,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R.gt(greater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than),</a:t>
            </a:r>
            <a:r>
              <a:rPr kumimoji="1" lang="ko-KR" altLang="en-US" sz="2000" b="1" dirty="0"/>
              <a:t> </a:t>
            </a:r>
            <a:r>
              <a:rPr kumimoji="1" lang="en-US" altLang="ko-KR" sz="2000" b="1" dirty="0"/>
              <a:t>R.gte(greater than or equal to) </a:t>
            </a:r>
            <a:r>
              <a:rPr kumimoji="1" lang="ko-KR" altLang="en-US" sz="2000" b="1" dirty="0"/>
              <a:t>들이 서술자 역할</a:t>
            </a:r>
            <a:endParaRPr kumimoji="1" lang="en-US" altLang="ko-KR" sz="2000" b="1" dirty="0"/>
          </a:p>
          <a:p>
            <a:pPr lvl="1"/>
            <a:endParaRPr kumimoji="1" lang="en-US" altLang="ko-KR" sz="2000" b="1" dirty="0"/>
          </a:p>
          <a:p>
            <a:pPr lvl="1"/>
            <a:endParaRPr kumimoji="1" lang="en-US" altLang="ko-KR" sz="2000" b="1" dirty="0"/>
          </a:p>
          <a:p>
            <a:pPr lvl="1"/>
            <a:endParaRPr kumimoji="1" lang="en-US" altLang="ko-KR" sz="2000" b="1" dirty="0"/>
          </a:p>
          <a:p>
            <a:pPr lvl="1"/>
            <a:endParaRPr kumimoji="1" lang="en-US" altLang="ko-KR" sz="2000" b="1" dirty="0"/>
          </a:p>
          <a:p>
            <a:pPr lvl="1"/>
            <a:endParaRPr kumimoji="1" lang="en-US" altLang="ko-KR" sz="2000" b="1" dirty="0"/>
          </a:p>
          <a:p>
            <a:pPr lvl="1"/>
            <a:r>
              <a:rPr kumimoji="1" lang="en-US" altLang="ko-KR" sz="2000" b="1" dirty="0"/>
              <a:t>ramda</a:t>
            </a:r>
            <a:r>
              <a:rPr kumimoji="1" lang="ko-KR" altLang="en-US" sz="2000" b="1" dirty="0"/>
              <a:t>에서 서술자들은 주로 </a:t>
            </a:r>
            <a:r>
              <a:rPr kumimoji="1" lang="en-US" altLang="ko-KR" sz="2000" b="1" dirty="0"/>
              <a:t>R.filter </a:t>
            </a:r>
            <a:r>
              <a:rPr kumimoji="1" lang="ko-KR" altLang="en-US" sz="2000" b="1" dirty="0"/>
              <a:t>와 결합하여 사용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0F1C8E-56EF-443E-A0F3-F49AED3C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16" y="2978581"/>
            <a:ext cx="5754590" cy="143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9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09-4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서술자와 조건 연산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서술자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코드에서 </a:t>
            </a:r>
            <a:r>
              <a:rPr kumimoji="1" lang="en-US" altLang="ko-KR" sz="1800" b="1" dirty="0"/>
              <a:t>R.lte(3) 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3 &lt;= x </a:t>
            </a:r>
            <a:r>
              <a:rPr kumimoji="1" lang="ko-KR" altLang="en-US" sz="1800" b="1" dirty="0"/>
              <a:t>의 의미이므로 배열에서 값이 </a:t>
            </a:r>
            <a:r>
              <a:rPr kumimoji="1" lang="en-US" altLang="ko-KR" sz="1800" b="1" dirty="0"/>
              <a:t>3</a:t>
            </a:r>
            <a:r>
              <a:rPr kumimoji="1" lang="ko-KR" altLang="en-US" sz="1800" b="1" dirty="0"/>
              <a:t>보다 큰 수들만 출력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12721D-6036-4C0D-BFA1-703987A0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01" y="2462604"/>
            <a:ext cx="7570273" cy="220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19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09-4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서술자와 조건 연산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서술자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코드는 배열에서 </a:t>
            </a:r>
            <a:r>
              <a:rPr kumimoji="1" lang="en-US" altLang="ko-KR" sz="1800" b="1" dirty="0"/>
              <a:t>3 &lt;= x &lt; 7 </a:t>
            </a:r>
            <a:r>
              <a:rPr kumimoji="1" lang="ko-KR" altLang="en-US" sz="1800" b="1" dirty="0"/>
              <a:t>범위의 수들만 추려내는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F14EEC-50E5-4912-A650-BCE9CECF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10" y="2387495"/>
            <a:ext cx="7570273" cy="24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60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09-4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서술자와 조건 연산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R.allPass </a:t>
            </a:r>
            <a:r>
              <a:rPr kumimoji="1" lang="ko-KR" altLang="en-US" sz="2000" dirty="0">
                <a:solidFill>
                  <a:srgbClr val="007EC5"/>
                </a:solidFill>
              </a:rPr>
              <a:t>와 </a:t>
            </a:r>
            <a:r>
              <a:rPr kumimoji="1" lang="en-US" altLang="ko-KR" sz="2000" dirty="0">
                <a:solidFill>
                  <a:srgbClr val="007EC5"/>
                </a:solidFill>
              </a:rPr>
              <a:t>R.anyPass </a:t>
            </a:r>
            <a:r>
              <a:rPr kumimoji="1" lang="ko-KR" altLang="en-US" sz="2000" dirty="0">
                <a:solidFill>
                  <a:srgbClr val="007EC5"/>
                </a:solidFill>
              </a:rPr>
              <a:t>로직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>
                <a:solidFill>
                  <a:srgbClr val="007EC5"/>
                </a:solidFill>
              </a:rPr>
              <a:t> 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 err="1"/>
              <a:t>selectRange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함수는 </a:t>
            </a:r>
            <a:r>
              <a:rPr kumimoji="1" lang="en-US" altLang="ko-KR" sz="1800" b="1" dirty="0"/>
              <a:t>min &lt;= x &lt; max </a:t>
            </a:r>
            <a:r>
              <a:rPr kumimoji="1" lang="ko-KR" altLang="en-US" sz="1800" b="1" dirty="0"/>
              <a:t>인지 여부를 판단하는 서술자를 구현한 것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21EC0-0933-45F6-8082-0320B01E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07" y="1964419"/>
            <a:ext cx="6232464" cy="702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ADCD2E-E3D9-45BF-AAC1-C4230661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91" y="3458773"/>
            <a:ext cx="5170598" cy="18984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F38E42-08CA-4EDC-855A-CF5685FD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884" y="4408019"/>
            <a:ext cx="5170598" cy="168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13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09-4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서술자와 조건 연산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R.not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이름 그대로 입력 값이 </a:t>
            </a:r>
            <a:r>
              <a:rPr kumimoji="1" lang="en-US" altLang="ko-KR" sz="1800" b="1" dirty="0"/>
              <a:t>true</a:t>
            </a:r>
            <a:r>
              <a:rPr kumimoji="1" lang="ko-KR" altLang="en-US" sz="1800" b="1" dirty="0"/>
              <a:t>면 </a:t>
            </a:r>
            <a:r>
              <a:rPr kumimoji="1" lang="en-US" altLang="ko-KR" sz="1800" b="1" dirty="0"/>
              <a:t>false</a:t>
            </a:r>
            <a:r>
              <a:rPr kumimoji="1" lang="ko-KR" altLang="en-US" sz="1800" b="1" dirty="0"/>
              <a:t>를 반환하고 </a:t>
            </a:r>
            <a:r>
              <a:rPr kumimoji="1" lang="en-US" altLang="ko-KR" sz="1800" b="1" dirty="0"/>
              <a:t>false</a:t>
            </a:r>
            <a:r>
              <a:rPr kumimoji="1" lang="ko-KR" altLang="en-US" sz="1800" b="1" dirty="0"/>
              <a:t>면 </a:t>
            </a:r>
            <a:r>
              <a:rPr kumimoji="1" lang="en-US" altLang="ko-KR" sz="1800" b="1" dirty="0"/>
              <a:t>true</a:t>
            </a:r>
            <a:r>
              <a:rPr kumimoji="1" lang="ko-KR" altLang="en-US" sz="1800" b="1" dirty="0"/>
              <a:t>를 반환하는 서술자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notRange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 err="1"/>
              <a:t>selectRange</a:t>
            </a:r>
            <a:r>
              <a:rPr kumimoji="1" lang="ko-KR" altLang="en-US" sz="1800" b="1" dirty="0"/>
              <a:t>와 정반대로 동작하는 서술자 역할 수행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EBAA66-563D-417C-8D61-2F334F82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76" y="2688210"/>
            <a:ext cx="7570273" cy="1603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55EBB2-6656-4EDD-B8FD-F52F5C02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824" y="4377372"/>
            <a:ext cx="5687658" cy="182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93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09-4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서술자와 조건 연산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R.ifElse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다음처럼 </a:t>
            </a:r>
            <a:r>
              <a:rPr kumimoji="1" lang="en-US" altLang="ko-KR" sz="1800" b="1" dirty="0"/>
              <a:t>3</a:t>
            </a:r>
            <a:r>
              <a:rPr kumimoji="1" lang="ko-KR" altLang="en-US" sz="1800" b="1" dirty="0"/>
              <a:t>개의 매개변수를 가지는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D6C50C-552C-4364-AAB2-7BE02F0E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06" y="2315230"/>
            <a:ext cx="1837825" cy="13392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C2DB7D-5CF1-4876-B6D9-036E974D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91" y="1894877"/>
            <a:ext cx="5804887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90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라이브러리 소개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기본 사용법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배열에 담긴 수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rgbClr val="007EC5"/>
                </a:solidFill>
              </a:rPr>
              <a:t>서술자와 조건 연산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chemeClr val="accent2"/>
                </a:solidFill>
              </a:rPr>
              <a:t>문자열 다루기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chance </a:t>
            </a:r>
            <a:r>
              <a:rPr kumimoji="1" lang="ko-KR" altLang="en-US" sz="1900" dirty="0">
                <a:solidFill>
                  <a:srgbClr val="007EC5"/>
                </a:solidFill>
              </a:rPr>
              <a:t>패키지로 객체 만들기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rgbClr val="007EC5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rgbClr val="007EC5"/>
                </a:solidFill>
              </a:rPr>
              <a:t>객체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rgbClr val="007EC5"/>
                </a:solidFill>
              </a:rPr>
              <a:t>조합 논리 이해하기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361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179321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타입 오류가 날 때의 대책</a:t>
            </a:r>
            <a:r>
              <a:rPr kumimoji="1" lang="en-US" altLang="ko-KR" sz="1800" dirty="0">
                <a:solidFill>
                  <a:srgbClr val="007EC5"/>
                </a:solidFill>
              </a:rPr>
              <a:t> </a:t>
            </a:r>
          </a:p>
          <a:p>
            <a:r>
              <a:rPr kumimoji="1" lang="en-US" altLang="ko-KR" sz="1800" b="1" dirty="0"/>
              <a:t>// @</a:t>
            </a:r>
            <a:r>
              <a:rPr kumimoji="1" lang="en-US" altLang="ko-KR" dirty="0"/>
              <a:t>ts-nocheck </a:t>
            </a:r>
            <a:r>
              <a:rPr kumimoji="1" lang="ko-KR" altLang="en-US" dirty="0"/>
              <a:t>주석</a:t>
            </a:r>
            <a:r>
              <a:rPr kumimoji="1" lang="en-US" altLang="ko-KR" dirty="0"/>
              <a:t>(6</a:t>
            </a:r>
            <a:r>
              <a:rPr kumimoji="1" lang="ko-KR" altLang="en-US" dirty="0"/>
              <a:t>번 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파일 전체의 타입 체크를 안 하게 하여 컴파일 오류를 방지한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8FB8F-715B-4B69-AF7E-BA8E7C32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03" y="2454262"/>
            <a:ext cx="8630194" cy="352706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D538B66-8A82-42EB-824F-6CDB2FE3D7E5}"/>
              </a:ext>
            </a:extLst>
          </p:cNvPr>
          <p:cNvSpPr/>
          <p:nvPr/>
        </p:nvSpPr>
        <p:spPr>
          <a:xfrm>
            <a:off x="866503" y="3753772"/>
            <a:ext cx="234133" cy="209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54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09-5</a:t>
            </a:r>
            <a:r>
              <a:rPr kumimoji="1" lang="en-US" altLang="ko-KR" sz="3600" dirty="0"/>
              <a:t>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R.trim</a:t>
            </a:r>
          </a:p>
          <a:p>
            <a:pPr lvl="1"/>
            <a:r>
              <a:rPr kumimoji="1" lang="en-US" altLang="ko-KR" sz="1800" b="1" dirty="0"/>
              <a:t>R.toLower, R.toUpper</a:t>
            </a:r>
          </a:p>
          <a:p>
            <a:pPr lvl="1"/>
            <a:r>
              <a:rPr kumimoji="1" lang="en-US" altLang="ko-KR" sz="1800" b="1" dirty="0"/>
              <a:t>R.split, R.join</a:t>
            </a: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634027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09-5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R.trim</a:t>
            </a:r>
            <a:r>
              <a:rPr kumimoji="1" lang="ko-KR" altLang="en-US" sz="2000" dirty="0">
                <a:solidFill>
                  <a:srgbClr val="007EC5"/>
                </a:solidFill>
              </a:rPr>
              <a:t>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문자열의 앞 뒤의 공백문자</a:t>
            </a:r>
            <a:r>
              <a:rPr kumimoji="1" lang="en-US" altLang="ko-KR" sz="1800" b="1" dirty="0"/>
              <a:t>(whitespace character)</a:t>
            </a:r>
            <a:r>
              <a:rPr kumimoji="1" lang="ko-KR" altLang="en-US" sz="1800" b="1" dirty="0"/>
              <a:t>들을 제거해 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53ACC6-DC2B-4FA8-A809-59BFF479D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07" y="2410260"/>
            <a:ext cx="6882066" cy="17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09-5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R.toLower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와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R.toUpper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R.toLower - </a:t>
            </a:r>
            <a:r>
              <a:rPr kumimoji="1" lang="ko-KR" altLang="en-US" sz="1800" b="1" dirty="0"/>
              <a:t>문자열의 문자들을 모두 소문자로 바꿔주는 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R.toUpper - </a:t>
            </a:r>
            <a:r>
              <a:rPr kumimoji="1" lang="ko-KR" altLang="en-US" sz="1800" b="1" dirty="0"/>
              <a:t>문자열의 문자들을 모두 대문자로 바꿔주는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AA1B0E-7FD5-45B9-953F-A5BEA097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92" y="3214068"/>
            <a:ext cx="7570273" cy="220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36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09-5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R.split </a:t>
            </a:r>
            <a:r>
              <a:rPr kumimoji="1" lang="ko-KR" altLang="en-US" sz="2000" dirty="0">
                <a:solidFill>
                  <a:srgbClr val="007EC5"/>
                </a:solidFill>
              </a:rPr>
              <a:t>과 </a:t>
            </a:r>
            <a:r>
              <a:rPr kumimoji="1" lang="en-US" altLang="ko-KR" sz="2000" dirty="0">
                <a:solidFill>
                  <a:srgbClr val="007EC5"/>
                </a:solidFill>
              </a:rPr>
              <a:t>R.join</a:t>
            </a:r>
            <a:r>
              <a:rPr kumimoji="1" lang="ko-KR" altLang="en-US" sz="2000" dirty="0">
                <a:solidFill>
                  <a:srgbClr val="007EC5"/>
                </a:solidFill>
              </a:rPr>
              <a:t>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R.split - 'Hello world' </a:t>
            </a:r>
            <a:r>
              <a:rPr kumimoji="1" lang="ko-KR" altLang="en-US" sz="1800" b="1" dirty="0"/>
              <a:t>등의 문자열을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구분자</a:t>
            </a:r>
            <a:r>
              <a:rPr kumimoji="1" lang="en-US" altLang="ko-KR" sz="1800" b="1" dirty="0"/>
              <a:t>(delimiter) ' '</a:t>
            </a:r>
            <a:r>
              <a:rPr kumimoji="1" lang="ko-KR" altLang="en-US" sz="1800" b="1" dirty="0"/>
              <a:t>를 사용하여 </a:t>
            </a:r>
            <a:r>
              <a:rPr kumimoji="1" lang="en-US" altLang="ko-KR" sz="1800" b="1" dirty="0"/>
              <a:t>['Hello',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'world']</a:t>
            </a:r>
            <a:r>
              <a:rPr kumimoji="1" lang="ko-KR" altLang="en-US" sz="1800" b="1" dirty="0"/>
              <a:t> 문자열 배열로 바꿔주는 함수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R.join - ['Hello',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'world']</a:t>
            </a:r>
            <a:r>
              <a:rPr kumimoji="1" lang="ko-KR" altLang="en-US" sz="1800" b="1" dirty="0"/>
              <a:t> 문자열 배열을 구분자로 연결하여 </a:t>
            </a:r>
            <a:r>
              <a:rPr kumimoji="1" lang="en-US" altLang="ko-KR" sz="1800" b="1" dirty="0"/>
              <a:t>'Hello world' </a:t>
            </a:r>
            <a:r>
              <a:rPr kumimoji="1" lang="ko-KR" altLang="en-US" sz="1800" b="1" dirty="0"/>
              <a:t>등의 문자열로 바꿔주는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8C4375-2680-4C6B-BB6D-31A7B98E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15" y="2579996"/>
            <a:ext cx="3838365" cy="592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44E820-03AA-4B62-B8B8-85920AF3A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15" y="4266077"/>
            <a:ext cx="4007514" cy="48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29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09-5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45364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R.split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과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R.join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을 사용하여 다음처럼 동작하는 </a:t>
            </a:r>
            <a:r>
              <a:rPr kumimoji="1" lang="en-US" altLang="ko-KR" sz="2000" b="1" dirty="0" err="1">
                <a:solidFill>
                  <a:srgbClr val="007EC5"/>
                </a:solidFill>
              </a:rPr>
              <a:t>toCamelCase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 만들어 보기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3DFFD7-4172-41D9-9F78-20656D950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664" y="2153821"/>
            <a:ext cx="6610692" cy="190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43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09-5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문자열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10584270" cy="4581461"/>
          </a:xfrm>
        </p:spPr>
        <p:txBody>
          <a:bodyPr/>
          <a:lstStyle/>
          <a:p>
            <a:pPr algn="l"/>
            <a:r>
              <a:rPr kumimoji="1" lang="en-US" altLang="ko-KR" sz="2000" b="1" dirty="0" err="1">
                <a:solidFill>
                  <a:srgbClr val="007EC5"/>
                </a:solidFill>
              </a:rPr>
              <a:t>toCamelCase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 만들어 보기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13C678-AA57-4B25-97BC-75C98AA4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90" y="2016309"/>
            <a:ext cx="8327300" cy="391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2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라이브러리 소개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기본 사용법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배열에 담긴 수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rgbClr val="007EC5"/>
                </a:solidFill>
              </a:rPr>
              <a:t>서술자와 조건 연산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rgbClr val="007EC5"/>
                </a:solidFill>
              </a:rPr>
              <a:t>문자열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</a:t>
            </a:r>
            <a:r>
              <a:rPr kumimoji="1" lang="en-US" altLang="ko-KR" sz="1900" dirty="0">
                <a:solidFill>
                  <a:schemeClr val="accent2"/>
                </a:solidFill>
              </a:rPr>
              <a:t>chance </a:t>
            </a:r>
            <a:r>
              <a:rPr kumimoji="1" lang="ko-KR" altLang="en-US" sz="1900" dirty="0">
                <a:solidFill>
                  <a:schemeClr val="accent2"/>
                </a:solidFill>
              </a:rPr>
              <a:t>패키지로 객체 만들기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rgbClr val="007EC5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rgbClr val="007EC5"/>
                </a:solidFill>
              </a:rPr>
              <a:t>객체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rgbClr val="007EC5"/>
                </a:solidFill>
              </a:rPr>
              <a:t>조합 논리 이해하기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042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09-6</a:t>
            </a:r>
            <a:r>
              <a:rPr kumimoji="1" lang="en-US" altLang="ko-KR" sz="3600" dirty="0"/>
              <a:t> 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chance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패키지로 객체 만들기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chance </a:t>
            </a:r>
            <a:r>
              <a:rPr kumimoji="1" lang="ko-KR" altLang="en-US" sz="1800" b="1" dirty="0"/>
              <a:t>패키지 일반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38744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09-6 chance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패키지로 객체 만들기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chance</a:t>
            </a:r>
            <a:r>
              <a:rPr kumimoji="1" lang="ko-KR" altLang="en-US" sz="2000" dirty="0">
                <a:solidFill>
                  <a:srgbClr val="007EC5"/>
                </a:solidFill>
              </a:rPr>
              <a:t> 패키지 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chance </a:t>
            </a:r>
            <a:r>
              <a:rPr kumimoji="1" lang="ko-KR" altLang="en-US" sz="1800" b="1" dirty="0"/>
              <a:t>패키지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그럴 듯한 가짜 데이터</a:t>
            </a:r>
            <a:r>
              <a:rPr kumimoji="1" lang="en-US" altLang="ko-KR" sz="1800" b="1" dirty="0"/>
              <a:t>(fake data)</a:t>
            </a:r>
            <a:r>
              <a:rPr kumimoji="1" lang="ko-KR" altLang="en-US" sz="1800" b="1" dirty="0"/>
              <a:t>를 만들어 주는 패키지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이 책에서는 </a:t>
            </a:r>
            <a:r>
              <a:rPr kumimoji="1" lang="en-US" altLang="ko-KR" sz="1800" b="1" dirty="0"/>
              <a:t>ramda</a:t>
            </a:r>
            <a:r>
              <a:rPr kumimoji="1" lang="ko-KR" altLang="en-US" sz="1800" b="1" dirty="0"/>
              <a:t>가 제공하는 객체의 속성을 다루는 함수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객체를 가공하는 함수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여러 객체를 통합하고 한꺼번에 가공하는 함수들을 사용하려면 그럴듯한 객체 데이터가 필요하여 </a:t>
            </a:r>
            <a:r>
              <a:rPr kumimoji="1" lang="en-US" altLang="ko-KR" sz="1800" b="1" dirty="0"/>
              <a:t>chance </a:t>
            </a:r>
            <a:r>
              <a:rPr kumimoji="1" lang="ko-KR" altLang="en-US" sz="1800" b="1" dirty="0"/>
              <a:t>사용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다음은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chance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패키지를 이용하여 만든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IPerson </a:t>
            </a:r>
            <a:r>
              <a:rPr kumimoji="1" lang="ko-KR" altLang="en-US" sz="2000" dirty="0">
                <a:solidFill>
                  <a:srgbClr val="007EC5"/>
                </a:solidFill>
              </a:rPr>
              <a:t>인터페이스와 </a:t>
            </a:r>
            <a:r>
              <a:rPr kumimoji="1" lang="en-US" altLang="ko-KR" sz="2000" dirty="0" err="1">
                <a:solidFill>
                  <a:srgbClr val="007EC5"/>
                </a:solidFill>
              </a:rPr>
              <a:t>makeRandomIPerson</a:t>
            </a: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함수를 테스트 하는 코드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C396F-1D96-466E-AA7B-82323F7B0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01" y="3858275"/>
            <a:ext cx="7570273" cy="156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230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라이브러리 소개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기본 사용법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배열에 담긴 수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rgbClr val="007EC5"/>
                </a:solidFill>
              </a:rPr>
              <a:t>서술자와 조건 연산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rgbClr val="007EC5"/>
                </a:solidFill>
              </a:rPr>
              <a:t>문자열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chance </a:t>
            </a:r>
            <a:r>
              <a:rPr kumimoji="1" lang="ko-KR" altLang="en-US" sz="1900" dirty="0">
                <a:solidFill>
                  <a:srgbClr val="007EC5"/>
                </a:solidFill>
              </a:rPr>
              <a:t>패키지로 객체 만들기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chemeClr val="accent2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rgbClr val="007EC5"/>
                </a:solidFill>
              </a:rPr>
              <a:t>객체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rgbClr val="007EC5"/>
                </a:solidFill>
              </a:rPr>
              <a:t>조합 논리 이해하기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24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179321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타입 오류가 날 때의 대책</a:t>
            </a:r>
            <a:r>
              <a:rPr kumimoji="1" lang="en-US" altLang="ko-KR" sz="1800" dirty="0">
                <a:solidFill>
                  <a:srgbClr val="007EC5"/>
                </a:solidFill>
              </a:rPr>
              <a:t> </a:t>
            </a:r>
          </a:p>
          <a:p>
            <a:r>
              <a:rPr kumimoji="1" lang="en-US" altLang="ko-KR" sz="1800" b="1" dirty="0"/>
              <a:t>// @</a:t>
            </a:r>
            <a:r>
              <a:rPr kumimoji="1" lang="en-US" altLang="ko-KR" dirty="0"/>
              <a:t>ts-ignore </a:t>
            </a:r>
            <a:r>
              <a:rPr kumimoji="1" lang="ko-KR" altLang="en-US" dirty="0"/>
              <a:t>주석</a:t>
            </a:r>
            <a:r>
              <a:rPr kumimoji="1" lang="en-US" altLang="ko-KR" dirty="0"/>
              <a:t>(19</a:t>
            </a:r>
            <a:r>
              <a:rPr kumimoji="1" lang="ko-KR" altLang="en-US" dirty="0"/>
              <a:t>번 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줄에서 발생하는 컴파일 오류를 방지한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17E9C5-C669-4BC3-A0CB-A538E416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2725447"/>
            <a:ext cx="8773886" cy="281872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10D7A4-53FF-4C82-90BB-E1864BF64991}"/>
              </a:ext>
            </a:extLst>
          </p:cNvPr>
          <p:cNvSpPr/>
          <p:nvPr/>
        </p:nvSpPr>
        <p:spPr>
          <a:xfrm>
            <a:off x="657497" y="4841966"/>
            <a:ext cx="248194" cy="169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469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09-7</a:t>
            </a:r>
            <a:r>
              <a:rPr kumimoji="1" lang="en-US" altLang="ko-KR" sz="3600" dirty="0"/>
              <a:t>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렌즈를 활용한 객체의 속성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R.lens, R.lensPath</a:t>
            </a:r>
          </a:p>
          <a:p>
            <a:pPr lvl="1"/>
            <a:r>
              <a:rPr kumimoji="1" lang="en-US" altLang="ko-KR" sz="1800" b="1" dirty="0"/>
              <a:t>R.prop, R.assoc</a:t>
            </a:r>
          </a:p>
          <a:p>
            <a:pPr lvl="1"/>
            <a:r>
              <a:rPr kumimoji="1" lang="en-US" altLang="ko-KR" sz="1800" b="1" dirty="0"/>
              <a:t>R.view, R.set, R.over</a:t>
            </a:r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977271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09-7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렌즈를 활용한 객체의 속성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렌즈</a:t>
            </a:r>
            <a:r>
              <a:rPr kumimoji="1" lang="en-US" altLang="ko-KR" sz="2000" dirty="0">
                <a:solidFill>
                  <a:srgbClr val="007EC5"/>
                </a:solidFill>
              </a:rPr>
              <a:t>(lens) </a:t>
            </a:r>
            <a:r>
              <a:rPr kumimoji="1" lang="ko-KR" altLang="en-US" sz="2000" dirty="0">
                <a:solidFill>
                  <a:srgbClr val="007EC5"/>
                </a:solidFill>
              </a:rPr>
              <a:t>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렌즈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하스켈 언어의 </a:t>
            </a:r>
            <a:r>
              <a:rPr kumimoji="1" lang="en-US" altLang="ko-KR" sz="1800" b="1" dirty="0"/>
              <a:t>Control.Lens </a:t>
            </a:r>
            <a:r>
              <a:rPr kumimoji="1" lang="ko-KR" altLang="en-US" sz="1800" b="1" dirty="0"/>
              <a:t>라이브러리 내용 중 자바스크립트에서 동작할 수 있는 </a:t>
            </a:r>
            <a:r>
              <a:rPr kumimoji="1" lang="ko-KR" altLang="en-US" sz="1800" b="1" dirty="0" err="1"/>
              <a:t>게터</a:t>
            </a:r>
            <a:r>
              <a:rPr kumimoji="1" lang="en-US" altLang="ko-KR" sz="1800" b="1" dirty="0"/>
              <a:t>(getter)</a:t>
            </a:r>
            <a:r>
              <a:rPr kumimoji="1" lang="ko-KR" altLang="en-US" sz="1800" b="1" dirty="0"/>
              <a:t>와 세터</a:t>
            </a:r>
            <a:r>
              <a:rPr kumimoji="1" lang="en-US" altLang="ko-KR" sz="1800" b="1" dirty="0"/>
              <a:t>(setter) </a:t>
            </a:r>
            <a:r>
              <a:rPr kumimoji="1" lang="ko-KR" altLang="en-US" sz="1800" b="1" dirty="0"/>
              <a:t>기능만을 람다 함수로 구현한 것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깊은 복사 방식으로 동작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1, 2 </a:t>
            </a:r>
            <a:r>
              <a:rPr kumimoji="1" lang="ko-KR" altLang="en-US" sz="1800" b="1" dirty="0"/>
              <a:t>번 과정을 거쳐</a:t>
            </a:r>
            <a:r>
              <a:rPr kumimoji="1" lang="en-US" altLang="ko-KR" sz="1800" b="1" dirty="0"/>
              <a:t>, 3</a:t>
            </a:r>
            <a:r>
              <a:rPr kumimoji="1" lang="ko-KR" altLang="en-US" sz="1800" b="1" dirty="0"/>
              <a:t>번 혹은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번의 방법으로 마치 렌즈처럼 복잡한 형태의 객체의 특정 속성 만을 다른 값으로 바꾸는 기능 수행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0E389A-DE8F-4532-9905-A2642737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10" y="3733799"/>
            <a:ext cx="7520593" cy="16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3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09-7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렌즈를 활용한 객체의 속성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R.prop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객체의 특정 속성을 가져오는</a:t>
            </a:r>
            <a:r>
              <a:rPr kumimoji="1" lang="en-US" altLang="ko-KR" sz="1800" b="1" dirty="0"/>
              <a:t>(getter) </a:t>
            </a:r>
            <a:r>
              <a:rPr kumimoji="1" lang="ko-KR" altLang="en-US" sz="1800" b="1" dirty="0"/>
              <a:t>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'property'</a:t>
            </a:r>
            <a:r>
              <a:rPr kumimoji="1" lang="ko-KR" altLang="en-US" sz="1800" b="1" dirty="0"/>
              <a:t> 의 앞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글자를 따서 지은 이름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IPerson </a:t>
            </a:r>
            <a:r>
              <a:rPr kumimoji="1" lang="ko-KR" altLang="en-US" sz="1800" b="1" dirty="0"/>
              <a:t>객체의 </a:t>
            </a:r>
            <a:r>
              <a:rPr kumimoji="1" lang="en-US" altLang="ko-KR" sz="1800" b="1" dirty="0"/>
              <a:t>name </a:t>
            </a:r>
            <a:r>
              <a:rPr kumimoji="1" lang="ko-KR" altLang="en-US" sz="1800" b="1" dirty="0"/>
              <a:t>속성에 </a:t>
            </a:r>
            <a:r>
              <a:rPr kumimoji="1" lang="en-US" altLang="ko-KR" sz="1800" b="1" dirty="0"/>
              <a:t>R.prop</a:t>
            </a:r>
            <a:r>
              <a:rPr kumimoji="1" lang="ko-KR" altLang="en-US" sz="1800" b="1" dirty="0"/>
              <a:t>를 적용한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FBE1CF-BF07-450E-9AA4-34A53088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36" y="3117983"/>
            <a:ext cx="6882066" cy="290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00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09-7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렌즈를 활용한 객체의 속성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R.assoc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객체의 특정 속성 값을 변경</a:t>
            </a:r>
            <a:r>
              <a:rPr kumimoji="1" lang="en-US" altLang="ko-KR" sz="1800" b="1" dirty="0"/>
              <a:t>(setter)</a:t>
            </a:r>
            <a:r>
              <a:rPr kumimoji="1" lang="ko-KR" altLang="en-US" sz="1800" b="1" dirty="0"/>
              <a:t>하는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다음은 </a:t>
            </a:r>
            <a:r>
              <a:rPr kumimoji="1" lang="en-US" altLang="ko-KR" sz="1800" b="1" dirty="0"/>
              <a:t>R.assoc(</a:t>
            </a:r>
            <a:r>
              <a:rPr kumimoji="1" lang="ko-KR" altLang="en-US" sz="1800" b="1" dirty="0"/>
              <a:t>속성이름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 err="1"/>
              <a:t>변경값</a:t>
            </a:r>
            <a:r>
              <a:rPr kumimoji="1" lang="en-US" altLang="ko-KR" sz="1800" b="1" dirty="0"/>
              <a:t>) </a:t>
            </a:r>
            <a:r>
              <a:rPr kumimoji="1" lang="ko-KR" altLang="en-US" sz="1800" b="1" dirty="0"/>
              <a:t>형태로 </a:t>
            </a:r>
            <a:r>
              <a:rPr kumimoji="1" lang="en-US" altLang="ko-KR" sz="1800" b="1" dirty="0"/>
              <a:t>name </a:t>
            </a:r>
            <a:r>
              <a:rPr kumimoji="1" lang="ko-KR" altLang="en-US" sz="1800" b="1" dirty="0"/>
              <a:t>속성 값을 변경하는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7E9228-3EA3-4AD4-AEA3-E209145C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030" y="2755498"/>
            <a:ext cx="7570273" cy="34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64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09-7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렌즈를 활용한 객체의 속성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R.lens</a:t>
            </a:r>
            <a:r>
              <a:rPr kumimoji="1" lang="ko-KR" altLang="en-US" sz="2000" dirty="0">
                <a:solidFill>
                  <a:srgbClr val="007EC5"/>
                </a:solidFill>
              </a:rPr>
              <a:t>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객체의 특정 속성 값을 가져오거나</a:t>
            </a:r>
            <a:r>
              <a:rPr kumimoji="1" lang="en-US" altLang="ko-KR" sz="1800" b="1" dirty="0"/>
              <a:t>(getter) </a:t>
            </a:r>
            <a:r>
              <a:rPr kumimoji="1" lang="ko-KR" altLang="en-US" sz="1800" b="1" dirty="0"/>
              <a:t>설정하는</a:t>
            </a:r>
            <a:r>
              <a:rPr kumimoji="1" lang="en-US" altLang="ko-KR" sz="1800" b="1" dirty="0"/>
              <a:t>(setter) </a:t>
            </a:r>
            <a:r>
              <a:rPr kumimoji="1" lang="ko-KR" altLang="en-US" sz="1800" b="1" dirty="0"/>
              <a:t>두 가지 기능을 결합하는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 err="1"/>
              <a:t>makeLens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함수는 특정 속성 이름을 대상으로 렌즈를 생성하는 유틸리티 함수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3991A-C783-4130-9B60-E7EF68DD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50" y="2744883"/>
            <a:ext cx="8327300" cy="4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748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09-7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렌즈를 활용한 객체의 속성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R.view, R.set, R.over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R.view - </a:t>
            </a:r>
            <a:r>
              <a:rPr kumimoji="1" lang="ko-KR" altLang="en-US" sz="1800" b="1" dirty="0"/>
              <a:t>렌즈를 대상으로 </a:t>
            </a:r>
            <a:r>
              <a:rPr kumimoji="1" lang="en-US" altLang="ko-KR" sz="1800" b="1" dirty="0"/>
              <a:t>getter </a:t>
            </a:r>
            <a:r>
              <a:rPr kumimoji="1" lang="ko-KR" altLang="en-US" sz="1800" b="1" dirty="0"/>
              <a:t>역할을 하는 함수를 만들어 주는 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R.set - </a:t>
            </a:r>
            <a:r>
              <a:rPr kumimoji="1" lang="ko-KR" altLang="en-US" sz="1800" b="1" dirty="0"/>
              <a:t>렌즈를 대상으로 </a:t>
            </a:r>
            <a:r>
              <a:rPr kumimoji="1" lang="en-US" altLang="ko-KR" sz="1800" b="1" dirty="0"/>
              <a:t>setter </a:t>
            </a:r>
            <a:r>
              <a:rPr kumimoji="1" lang="ko-KR" altLang="en-US" sz="1800" b="1" dirty="0"/>
              <a:t>역할을 하는 함수를 만들어 주는 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R.over - </a:t>
            </a:r>
            <a:r>
              <a:rPr kumimoji="1" lang="ko-KR" altLang="en-US" sz="1800" b="1" dirty="0"/>
              <a:t>렌즈를 대상으로 속성 값을 </a:t>
            </a:r>
            <a:r>
              <a:rPr kumimoji="1" lang="en-US" altLang="ko-KR" sz="1800" b="1" dirty="0"/>
              <a:t>set</a:t>
            </a:r>
            <a:r>
              <a:rPr kumimoji="1" lang="ko-KR" altLang="en-US" sz="1800" b="1" dirty="0"/>
              <a:t>하는 함수를 적용해주는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6F109A-AC88-4548-AED7-CEF2C35A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38" y="3210098"/>
            <a:ext cx="7570273" cy="27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96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09-7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렌즈를 활용한 객체의 속성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888865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앞 </a:t>
            </a:r>
            <a:r>
              <a:rPr kumimoji="1" lang="en-US" altLang="ko-KR" sz="2000" dirty="0" err="1">
                <a:solidFill>
                  <a:srgbClr val="007EC5"/>
                </a:solidFill>
              </a:rPr>
              <a:t>lens.ts</a:t>
            </a: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 테스트 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렌즈를 만드는 과정이 조금 번거롭지만</a:t>
            </a:r>
            <a:r>
              <a:rPr kumimoji="1" lang="en-US" altLang="ko-KR" sz="1800" b="1" dirty="0"/>
              <a:t>, 13~15</a:t>
            </a:r>
            <a:r>
              <a:rPr kumimoji="1" lang="ko-KR" altLang="en-US" sz="1800" b="1" dirty="0"/>
              <a:t>번 줄을 보면 코드의 의미가 매우 분명하고 융통성이 있음을 알 수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59FDF-0D17-47B5-AF6E-E0379E6C6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877" y="1393373"/>
            <a:ext cx="5237495" cy="42582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17216-762C-4F95-88F6-456219F3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16" y="5690340"/>
            <a:ext cx="5518361" cy="57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16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09-7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렌즈를 활용한 객체의 속성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R.lensPath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경로</a:t>
            </a:r>
            <a:r>
              <a:rPr kumimoji="1" lang="en-US" altLang="ko-KR" sz="1800" b="1" dirty="0"/>
              <a:t>(path)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-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 err="1"/>
              <a:t>person.location.coordinates.longitude</a:t>
            </a:r>
            <a:r>
              <a:rPr kumimoji="1" lang="ko-KR" altLang="en-US" sz="1800" b="1" dirty="0"/>
              <a:t>와 같은 객체의 이런 중첩 속성</a:t>
            </a:r>
            <a:r>
              <a:rPr kumimoji="1" lang="en-US" altLang="ko-KR" sz="1800" b="1" dirty="0"/>
              <a:t>(nested property)</a:t>
            </a:r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 err="1"/>
              <a:t>person.location.coordinates.longitude</a:t>
            </a:r>
            <a:r>
              <a:rPr kumimoji="1" lang="ko-KR" altLang="en-US" sz="1800" b="1" dirty="0"/>
              <a:t>에 대한 경로를 통해 렌즈를 만드는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9A823-E00B-4993-9DEE-411A0AE4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453" y="2582899"/>
            <a:ext cx="5707277" cy="4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9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09-7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렌즈를 활용한 객체의 속성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039779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R.lensPath</a:t>
            </a:r>
            <a:r>
              <a:rPr kumimoji="1" lang="ko-KR" altLang="en-US" sz="2000" dirty="0">
                <a:solidFill>
                  <a:srgbClr val="007EC5"/>
                </a:solidFill>
              </a:rPr>
              <a:t> 사용 예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12 ~ 14 </a:t>
            </a:r>
            <a:r>
              <a:rPr kumimoji="1" lang="ko-KR" altLang="en-US" sz="1800" b="1" dirty="0"/>
              <a:t>번 줄을 보면 코드의 의미를 명확하게 알 수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726B03-4ACB-436C-8E92-DCAC40C7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669" y="1969398"/>
            <a:ext cx="6134716" cy="365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03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라이브러리 소개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기본 사용법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배열에 담긴 수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rgbClr val="007EC5"/>
                </a:solidFill>
              </a:rPr>
              <a:t>서술자와 조건 연산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rgbClr val="007EC5"/>
                </a:solidFill>
              </a:rPr>
              <a:t>문자열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chance </a:t>
            </a:r>
            <a:r>
              <a:rPr kumimoji="1" lang="ko-KR" altLang="en-US" sz="1900" dirty="0">
                <a:solidFill>
                  <a:srgbClr val="007EC5"/>
                </a:solidFill>
              </a:rPr>
              <a:t>패키지로 객체 만들기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rgbClr val="007EC5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chemeClr val="accent2"/>
                </a:solidFill>
              </a:rPr>
              <a:t>객체 다루기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rgbClr val="007EC5"/>
                </a:solidFill>
              </a:rPr>
              <a:t>조합 논리 이해하기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96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chemeClr val="accent2"/>
                </a:solidFill>
              </a:rPr>
              <a:t>람다 라이브러리 소개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기본 사용법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배열에 담긴 수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rgbClr val="007EC5"/>
                </a:solidFill>
              </a:rPr>
              <a:t>서술자와 조건 연산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rgbClr val="007EC5"/>
                </a:solidFill>
              </a:rPr>
              <a:t>문자열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chance </a:t>
            </a:r>
            <a:r>
              <a:rPr kumimoji="1" lang="ko-KR" altLang="en-US" sz="1900" dirty="0">
                <a:solidFill>
                  <a:srgbClr val="007EC5"/>
                </a:solidFill>
              </a:rPr>
              <a:t>패키지로 객체 만들기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rgbClr val="007EC5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rgbClr val="007EC5"/>
                </a:solidFill>
              </a:rPr>
              <a:t>객체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rgbClr val="007EC5"/>
                </a:solidFill>
              </a:rPr>
              <a:t>조합 논리 이해하기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09-8</a:t>
            </a:r>
            <a:r>
              <a:rPr kumimoji="1" lang="en-US" altLang="ko-KR" sz="3600" dirty="0"/>
              <a:t>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객체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R.toPairs, R.fromPairs</a:t>
            </a:r>
          </a:p>
          <a:p>
            <a:pPr lvl="1"/>
            <a:r>
              <a:rPr kumimoji="1" lang="en-US" altLang="ko-KR" sz="1800" b="1" dirty="0"/>
              <a:t>R.keys, R.values</a:t>
            </a:r>
          </a:p>
          <a:p>
            <a:pPr lvl="1"/>
            <a:r>
              <a:rPr kumimoji="1" lang="en-US" altLang="ko-KR" sz="1800" b="1" dirty="0"/>
              <a:t>R.zipObj, R.mergeLeft, R.mergeRight, R.mergeDeepLeft, R.mergeDeepRight</a:t>
            </a: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66563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09-8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객체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R.toPairs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객체의 속성들을 분해해 </a:t>
            </a:r>
            <a:r>
              <a:rPr kumimoji="1" lang="en-US" altLang="ko-KR" sz="1800" b="1" dirty="0"/>
              <a:t>[string, any] </a:t>
            </a:r>
            <a:r>
              <a:rPr kumimoji="1" lang="ko-KR" altLang="en-US" sz="1800" b="1" dirty="0"/>
              <a:t>튜플 타입 배열로 만들어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주는 함수</a:t>
            </a:r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FC2C40-4CCD-45A7-96B6-F9176E8D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52" y="2629769"/>
            <a:ext cx="6882066" cy="20074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783F55-5946-4610-8696-0F2242C1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431" y="2629769"/>
            <a:ext cx="2446668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26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09-8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객체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R.fromPairs </a:t>
            </a:r>
            <a:r>
              <a:rPr kumimoji="1" lang="ko-KR" altLang="en-US" sz="2000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배열에 담긴 객체들을 결합</a:t>
            </a:r>
            <a:r>
              <a:rPr kumimoji="1" lang="en-US" altLang="ko-KR" sz="1800" b="1" dirty="0"/>
              <a:t>(merge)</a:t>
            </a:r>
            <a:r>
              <a:rPr kumimoji="1" lang="ko-KR" altLang="en-US" sz="1800" b="1" dirty="0"/>
              <a:t>하여 새로운 객체로 만들어 주는 함수</a:t>
            </a:r>
            <a:r>
              <a:rPr kumimoji="1" lang="ko-KR" altLang="en-US" sz="2000" b="1" dirty="0"/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15A3D5-A95A-4D9E-B8D5-0A661BB59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68" y="2388364"/>
            <a:ext cx="6256424" cy="18113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837369-587D-4C08-A206-DDA52546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324" y="2388363"/>
            <a:ext cx="3824232" cy="24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25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09-8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객체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R.keys</a:t>
            </a:r>
            <a:r>
              <a:rPr kumimoji="1" lang="ko-KR" altLang="en-US" sz="2000" dirty="0">
                <a:solidFill>
                  <a:srgbClr val="007EC5"/>
                </a:solidFill>
              </a:rPr>
              <a:t>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객체의 속성 이름들만 추려 </a:t>
            </a:r>
            <a:r>
              <a:rPr kumimoji="1" lang="en-US" altLang="ko-KR" sz="1800" b="1" dirty="0"/>
              <a:t>string[] </a:t>
            </a:r>
            <a:r>
              <a:rPr kumimoji="1" lang="ko-KR" altLang="en-US" sz="1800" b="1" dirty="0"/>
              <a:t>타입 배열로 만들어 주는 함수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CCB180-B8B6-4F22-B685-8FE3130F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70" y="2447770"/>
            <a:ext cx="7570273" cy="196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99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09-8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객체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R.values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객체의 속성값만 추려서 </a:t>
            </a:r>
            <a:r>
              <a:rPr kumimoji="1" lang="en-US" altLang="ko-KR" sz="1800" b="1" dirty="0"/>
              <a:t>any[] </a:t>
            </a:r>
            <a:r>
              <a:rPr kumimoji="1" lang="ko-KR" altLang="en-US" sz="1800" b="1" dirty="0"/>
              <a:t>타입 배열로 만들어 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AD6128-A40B-44EE-AF3D-43BB1541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10" y="2399469"/>
            <a:ext cx="7570273" cy="1963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719DF3-B135-454E-B3D8-F442F2A4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69" y="2994957"/>
            <a:ext cx="4493051" cy="30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23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09-8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객체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R.zipObj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속성 값들의 배열과 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값들의 배열을 결합하여 새로운 객체를 만들어 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ED4B0-74F4-472B-98ED-0769BE92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91" y="2302012"/>
            <a:ext cx="3226829" cy="390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0C2A8E-B65F-414C-9E3C-09BD8DD2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82" y="2860202"/>
            <a:ext cx="6256424" cy="23655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17A2C7-7942-46A7-A141-69A2F6D2E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592" y="2497183"/>
            <a:ext cx="4092345" cy="38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96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09-8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객체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R.mergeLeft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와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R.mergeRight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두 개의 객체를 입력 받아 두 객체의 속성들을 결합해 새로운 객체를 생성해 주는 함수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93E13C-00BB-4F41-9FC5-7DBFE868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04" y="2436446"/>
            <a:ext cx="6882066" cy="7397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B6D79F-22A5-4A91-9476-4293C304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29" y="3429000"/>
            <a:ext cx="5687658" cy="14587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60BFC3-74AC-4B1C-B47E-E5B5047B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961" y="4911753"/>
            <a:ext cx="5687658" cy="14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9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09-8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객체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R.mergeDeepLeft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와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R.mergeDeepRight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객체의 속성에 담긴 객체의 속성을 바꿔주는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983E2F-D4AA-4BE3-A9E7-29A0A6B35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60" y="2379130"/>
            <a:ext cx="5701166" cy="3519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24A192-C0A8-4939-8C19-59D9E2EEE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85" y="1506920"/>
            <a:ext cx="3543770" cy="24420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E2805C-0ED9-4CC2-92A0-D7EACBB0D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885" y="3945626"/>
            <a:ext cx="3664955" cy="220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07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라이브러리 소개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기본 사용법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배열에 담긴 수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rgbClr val="007EC5"/>
                </a:solidFill>
              </a:rPr>
              <a:t>서술자와 조건 연산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rgbClr val="007EC5"/>
                </a:solidFill>
              </a:rPr>
              <a:t>문자열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chance </a:t>
            </a:r>
            <a:r>
              <a:rPr kumimoji="1" lang="ko-KR" altLang="en-US" sz="1900" dirty="0">
                <a:solidFill>
                  <a:srgbClr val="007EC5"/>
                </a:solidFill>
              </a:rPr>
              <a:t>패키지로 객체 만들기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rgbClr val="007EC5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rgbClr val="007EC5"/>
                </a:solidFill>
              </a:rPr>
              <a:t>객체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chemeClr val="accent2"/>
                </a:solidFill>
              </a:rPr>
              <a:t>배열 다루기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rgbClr val="007EC5"/>
                </a:solidFill>
              </a:rPr>
              <a:t>조합 논리 이해하기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732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09-9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R.prepend, R.append</a:t>
            </a:r>
          </a:p>
          <a:p>
            <a:pPr lvl="1"/>
            <a:r>
              <a:rPr kumimoji="1" lang="en-US" altLang="ko-KR" sz="1800" b="1" dirty="0"/>
              <a:t>R.flatten, R.unnest</a:t>
            </a:r>
          </a:p>
          <a:p>
            <a:pPr lvl="1"/>
            <a:r>
              <a:rPr kumimoji="1" lang="en-US" altLang="ko-KR" sz="1800" b="1" dirty="0"/>
              <a:t>R.sort, R.sortBy, R.sortWith</a:t>
            </a: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60680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</a:t>
            </a:r>
            <a:r>
              <a:rPr kumimoji="1" lang="en-US" altLang="ko-KR" sz="3600" dirty="0"/>
              <a:t>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라이브러리 소개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ramda </a:t>
            </a:r>
            <a:r>
              <a:rPr kumimoji="1" lang="ko-KR" altLang="en-US" sz="1800" b="1" dirty="0"/>
              <a:t>라이브러리 소개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00307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09-9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R.prepend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배열 앞에 새로운 아이템을 추가해 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AA6809-B78C-4220-B2D0-35135325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64" y="2331026"/>
            <a:ext cx="7570273" cy="18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04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09-9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R.append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배열 뒤에 새로운 아이템을 추가해 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7DC1EC-087D-4472-BC97-BD20B8399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90" y="2326029"/>
            <a:ext cx="8327300" cy="20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66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09-9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R.flatten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다음처럼 아이템 역시 배열인 </a:t>
            </a:r>
            <a:r>
              <a:rPr kumimoji="1" lang="en-US" altLang="ko-KR" sz="1800" b="1" dirty="0"/>
              <a:t>N</a:t>
            </a:r>
            <a:r>
              <a:rPr kumimoji="1" lang="ko-KR" altLang="en-US" sz="1800" b="1" dirty="0"/>
              <a:t>차원 배열을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차원 배열로 만들어주는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flatten) </a:t>
            </a:r>
            <a:r>
              <a:rPr kumimoji="1" lang="ko-KR" altLang="en-US" sz="1800" b="1" dirty="0"/>
              <a:t>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9535A-0C8F-4BE9-95EF-6AFF194B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56" y="2356518"/>
            <a:ext cx="3935950" cy="429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07A99F-5CEB-4B48-946E-D6B9500A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02" y="2796071"/>
            <a:ext cx="6882066" cy="33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44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09-9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R.unnest</a:t>
            </a:r>
            <a:r>
              <a:rPr kumimoji="1" lang="ko-KR" altLang="en-US" sz="2000" dirty="0">
                <a:solidFill>
                  <a:srgbClr val="007EC5"/>
                </a:solidFill>
              </a:rPr>
              <a:t>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N</a:t>
            </a:r>
            <a:r>
              <a:rPr kumimoji="1" lang="ko-KR" altLang="en-US" sz="1800" b="1" dirty="0"/>
              <a:t>차원 배열을 </a:t>
            </a:r>
            <a:r>
              <a:rPr kumimoji="1" lang="en-US" altLang="ko-KR" sz="1800" b="1" dirty="0"/>
              <a:t>N-1 </a:t>
            </a:r>
            <a:r>
              <a:rPr kumimoji="1" lang="ko-KR" altLang="en-US" sz="1800" b="1" dirty="0"/>
              <a:t>차원 배열로 만들어 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27D886-3AB1-4085-96A2-CFEAF7A8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756" y="2321446"/>
            <a:ext cx="5898305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46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09-9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R.sort</a:t>
            </a:r>
            <a:r>
              <a:rPr kumimoji="1" lang="ko-KR" altLang="en-US" sz="2000" dirty="0">
                <a:solidFill>
                  <a:srgbClr val="007EC5"/>
                </a:solidFill>
              </a:rPr>
              <a:t>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배열의 아이템 들을 주어진 콜백 함수에 따라 정렬</a:t>
            </a:r>
            <a:r>
              <a:rPr kumimoji="1" lang="en-US" altLang="ko-KR" sz="1800" b="1" dirty="0"/>
              <a:t>(sort)</a:t>
            </a:r>
            <a:r>
              <a:rPr kumimoji="1" lang="ko-KR" altLang="en-US" sz="1800" b="1" dirty="0"/>
              <a:t>해 주는 함수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콜백 함수는 오름차순을 원하면 마이너스 값을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내림차순을 원하면 플러스 값을 반환해야 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AC6CE2-A219-4D94-AB76-EF5365BF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65" y="2354263"/>
            <a:ext cx="3199623" cy="3903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D09FC2-8CA6-4477-928A-88394FD86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154" y="3277601"/>
            <a:ext cx="4301292" cy="580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9EF3AD-741E-41BA-9346-C9C9B0413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41" y="3477194"/>
            <a:ext cx="5170598" cy="23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3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09-9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R.sortBy</a:t>
            </a:r>
            <a:r>
              <a:rPr kumimoji="1" lang="ko-KR" altLang="en-US" sz="2000" dirty="0">
                <a:solidFill>
                  <a:srgbClr val="007EC5"/>
                </a:solidFill>
              </a:rPr>
              <a:t>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아이템 객체의 속성 값에 따라 오름차순으로 정렬해 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D699BC-E13E-493C-ABF4-44AC0A70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97" y="2334747"/>
            <a:ext cx="4957345" cy="429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FE0A6D-85D4-4B4F-BACA-70B7B1B24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97" y="2878303"/>
            <a:ext cx="6256424" cy="28169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4DBE25-7F06-4AFE-AC18-5311318C7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00" y="1437007"/>
            <a:ext cx="3655859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52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09-9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다루기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R.sortWith</a:t>
            </a:r>
            <a:r>
              <a:rPr kumimoji="1" lang="ko-KR" altLang="en-US" sz="2000" dirty="0">
                <a:solidFill>
                  <a:srgbClr val="007EC5"/>
                </a:solidFill>
              </a:rPr>
              <a:t> 함수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아이템 객체의 속성 값에 따라 오름차순</a:t>
            </a:r>
            <a:r>
              <a:rPr kumimoji="1" lang="en-US" altLang="ko-KR" sz="1800" b="1" dirty="0"/>
              <a:t>(R.ascend)</a:t>
            </a:r>
            <a:r>
              <a:rPr kumimoji="1" lang="ko-KR" altLang="en-US" sz="1800" b="1" dirty="0"/>
              <a:t> 혹은 내림차순</a:t>
            </a:r>
            <a:r>
              <a:rPr kumimoji="1" lang="en-US" altLang="ko-KR" sz="1800" b="1" dirty="0"/>
              <a:t>(R.descend)</a:t>
            </a:r>
            <a:r>
              <a:rPr kumimoji="1" lang="ko-KR" altLang="en-US" sz="1800" b="1" dirty="0"/>
              <a:t>으로 정렬해 주는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BC6648-BCDD-4527-B822-F498B8CEF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13" y="2739054"/>
            <a:ext cx="6882066" cy="30867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B8D41C-AA65-4F1B-80CC-043DEFC86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993" y="3236359"/>
            <a:ext cx="3932994" cy="217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25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람다 라이브러리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244612" y="3890656"/>
            <a:ext cx="4477022" cy="256372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라이브러리 소개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09-2 </a:t>
            </a:r>
            <a:r>
              <a:rPr kumimoji="1" lang="ko-KR" altLang="en-US" sz="1900" dirty="0">
                <a:solidFill>
                  <a:srgbClr val="007EC5"/>
                </a:solidFill>
              </a:rPr>
              <a:t>람다 기본 사용법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09-3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배열에 담긴 수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09-4 </a:t>
            </a:r>
            <a:r>
              <a:rPr kumimoji="1" lang="ko-KR" altLang="en-US" sz="1900" dirty="0">
                <a:solidFill>
                  <a:srgbClr val="007EC5"/>
                </a:solidFill>
              </a:rPr>
              <a:t>서술자와 조건 연산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09-5 </a:t>
            </a:r>
            <a:r>
              <a:rPr kumimoji="1" lang="ko-KR" altLang="en-US" sz="1900" dirty="0">
                <a:solidFill>
                  <a:srgbClr val="007EC5"/>
                </a:solidFill>
              </a:rPr>
              <a:t>문자열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09-6 chance </a:t>
            </a:r>
            <a:r>
              <a:rPr kumimoji="1" lang="ko-KR" altLang="en-US" sz="1900" dirty="0">
                <a:solidFill>
                  <a:srgbClr val="007EC5"/>
                </a:solidFill>
              </a:rPr>
              <a:t>패키지로 객체 만들기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09-7 </a:t>
            </a:r>
            <a:r>
              <a:rPr kumimoji="1" lang="ko-KR" altLang="en-US" sz="1900" dirty="0">
                <a:solidFill>
                  <a:srgbClr val="007EC5"/>
                </a:solidFill>
              </a:rPr>
              <a:t>렌즈를 활용한 객체의 속성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09-8 </a:t>
            </a:r>
            <a:r>
              <a:rPr kumimoji="1" lang="ko-KR" altLang="en-US" sz="1900" dirty="0">
                <a:solidFill>
                  <a:srgbClr val="007EC5"/>
                </a:solidFill>
              </a:rPr>
              <a:t>객체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09-9 </a:t>
            </a:r>
            <a:r>
              <a:rPr kumimoji="1" lang="ko-KR" altLang="en-US" sz="1900" dirty="0">
                <a:solidFill>
                  <a:srgbClr val="007EC5"/>
                </a:solidFill>
              </a:rPr>
              <a:t>배열 다루기</a:t>
            </a:r>
            <a:endParaRPr kumimoji="1" lang="en-US" altLang="ko-KR" sz="19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1900" dirty="0">
                <a:solidFill>
                  <a:srgbClr val="007EC5"/>
                </a:solidFill>
              </a:rPr>
              <a:t>09-10 </a:t>
            </a:r>
            <a:r>
              <a:rPr kumimoji="1" lang="ko-KR" altLang="en-US" sz="1900" dirty="0">
                <a:solidFill>
                  <a:schemeClr val="accent2"/>
                </a:solidFill>
              </a:rPr>
              <a:t>조합 논리 이해하기</a:t>
            </a:r>
            <a:endParaRPr kumimoji="1" lang="en-US" altLang="ko-KR" sz="1900" dirty="0">
              <a:solidFill>
                <a:schemeClr val="accent2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09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5472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</a:t>
            </a:r>
            <a:r>
              <a:rPr kumimoji="1" lang="en-US" altLang="ko-KR" sz="3600" dirty="0"/>
              <a:t> </a:t>
            </a:r>
            <a:r>
              <a:rPr kumimoji="1" lang="ko-KR" altLang="en-US" sz="3600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조합 논리학 일반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조합자로 사용되는 </a:t>
            </a:r>
            <a:r>
              <a:rPr kumimoji="1" lang="en-US" altLang="ko-KR" sz="1800" b="1" dirty="0"/>
              <a:t>ramda </a:t>
            </a:r>
            <a:r>
              <a:rPr kumimoji="1" lang="ko-KR" altLang="en-US" sz="1800" b="1" dirty="0"/>
              <a:t>함수들 일반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R.chain, R.identity, R.flip, R.always, R.applyTo</a:t>
            </a:r>
          </a:p>
          <a:p>
            <a:pPr lvl="1"/>
            <a:r>
              <a:rPr kumimoji="1" lang="en-US" altLang="ko-KR" sz="1800" b="1" dirty="0"/>
              <a:t>R.ap</a:t>
            </a: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708652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조합 논리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(combinatory logic)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함수형 프로그래밍의 가장 큰 이론적인 배경은 람다 수학</a:t>
            </a:r>
            <a:r>
              <a:rPr kumimoji="1" lang="en-US" altLang="ko-KR" sz="1800" b="1" dirty="0"/>
              <a:t>(lambda calculus)</a:t>
            </a:r>
            <a:r>
              <a:rPr kumimoji="1" lang="ko-KR" altLang="en-US" sz="1800" b="1" dirty="0"/>
              <a:t>과 조합 논리학</a:t>
            </a:r>
            <a:r>
              <a:rPr kumimoji="1" lang="en-US" altLang="ko-KR" sz="1800" b="1" dirty="0"/>
              <a:t>(combinatory logic), </a:t>
            </a:r>
            <a:r>
              <a:rPr kumimoji="1" lang="ko-KR" altLang="en-US" sz="1800" b="1" dirty="0"/>
              <a:t>그리고 카테고리 이론</a:t>
            </a:r>
            <a:r>
              <a:rPr kumimoji="1" lang="en-US" altLang="ko-KR" sz="1800" b="1" dirty="0"/>
              <a:t>(category theory)</a:t>
            </a:r>
          </a:p>
          <a:p>
            <a:pPr lvl="1"/>
            <a:r>
              <a:rPr kumimoji="1" lang="ko-KR" altLang="en-US" sz="1800" b="1" dirty="0"/>
              <a:t>조합 논리학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람다 수학의 모든 이론을 컴퓨터 프로그래밍 언어로 표현할 수 없으므로 어떤 제한된 범위에서 람다 수학을 구현하기 위해 생겨난 학문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조합자 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조합 논리학은 ‘조합자</a:t>
            </a:r>
            <a:r>
              <a:rPr kumimoji="1" lang="en-US" altLang="ko-KR" sz="1800" b="1" dirty="0"/>
              <a:t>(combinator)’</a:t>
            </a:r>
            <a:r>
              <a:rPr kumimoji="1" lang="ko-KR" altLang="en-US" sz="1800" b="1" dirty="0"/>
              <a:t>라는 특별한 형태의 고차 함수들을 결합해 새로운 조합자를 만들어 내는 것</a:t>
            </a:r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9717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라이브러리 소개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함수형 라이브러리의 두 종류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ramda </a:t>
            </a:r>
            <a:r>
              <a:rPr kumimoji="1" lang="ko-KR" altLang="en-US" sz="1800" b="1" dirty="0"/>
              <a:t>라이브러리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함수 조합용 라이브러리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기타 라이브러리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 모나드 구현 라이브러리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ramda </a:t>
            </a:r>
            <a:r>
              <a:rPr kumimoji="1" lang="ko-KR" altLang="en-US" sz="2000" dirty="0">
                <a:solidFill>
                  <a:srgbClr val="007EC5"/>
                </a:solidFill>
              </a:rPr>
              <a:t>라이브러리 특징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포인트 프리 유틸리티 라이브러리 약 </a:t>
            </a:r>
            <a:r>
              <a:rPr kumimoji="1" lang="en-US" altLang="ko-KR" sz="1800" b="1" dirty="0"/>
              <a:t>250</a:t>
            </a:r>
            <a:r>
              <a:rPr kumimoji="1" lang="ko-KR" altLang="en-US" sz="1800" b="1" dirty="0"/>
              <a:t>개 제공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compose 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pipe </a:t>
            </a:r>
            <a:r>
              <a:rPr kumimoji="1" lang="ko-KR" altLang="en-US" sz="1800" b="1" dirty="0"/>
              <a:t>함수 제공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표준 모나드 규격</a:t>
            </a:r>
            <a:r>
              <a:rPr kumimoji="1" lang="en-US" altLang="ko-KR" sz="1800" b="1" dirty="0"/>
              <a:t>(fantasyland-spec)</a:t>
            </a:r>
            <a:r>
              <a:rPr kumimoji="1" lang="ko-KR" altLang="en-US" sz="1800" b="1" dirty="0"/>
              <a:t>과 호환</a:t>
            </a:r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877808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잘 알려진 조합자</a:t>
            </a:r>
            <a:r>
              <a:rPr kumimoji="1" lang="en-US" altLang="ko-KR" sz="2000" dirty="0">
                <a:solidFill>
                  <a:srgbClr val="007EC5"/>
                </a:solidFill>
              </a:rPr>
              <a:t>(combinator)</a:t>
            </a:r>
            <a:r>
              <a:rPr kumimoji="1" lang="ko-KR" altLang="en-US" sz="2000" dirty="0">
                <a:solidFill>
                  <a:srgbClr val="007EC5"/>
                </a:solidFill>
              </a:rPr>
              <a:t>들과 이름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B4FCB1-649A-4323-9238-793D9CFF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61" y="2359818"/>
            <a:ext cx="8327300" cy="299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22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R.chain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 탐구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콜백 함수에 따라 배열을 가공해 주는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콜백 함수가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개 일 때와 </a:t>
            </a:r>
            <a:r>
              <a:rPr kumimoji="1" lang="en-US" altLang="ko-KR" sz="1800" b="1" dirty="0"/>
              <a:t>2 </a:t>
            </a:r>
            <a:r>
              <a:rPr kumimoji="1" lang="ko-KR" altLang="en-US" sz="1800" b="1" dirty="0"/>
              <a:t>개일 때의 동작이 다름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56DC84-B7D1-484E-8435-23BEC4DA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39" y="2706189"/>
            <a:ext cx="2797452" cy="6564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1C7AE3-C969-4F3C-A534-B264D8FF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344" y="2673370"/>
            <a:ext cx="6107695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469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R.chain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 탐구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R.chain</a:t>
            </a:r>
            <a:r>
              <a:rPr kumimoji="1" lang="ko-KR" altLang="en-US" sz="1800" b="1" dirty="0"/>
              <a:t>은 콜백 함수가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개 일 때는 다음 </a:t>
            </a:r>
            <a:r>
              <a:rPr kumimoji="1" lang="en-US" altLang="ko-KR" sz="1800" b="1" dirty="0"/>
              <a:t>flatMap </a:t>
            </a:r>
            <a:r>
              <a:rPr kumimoji="1" lang="ko-KR" altLang="en-US" sz="1800" b="1" dirty="0"/>
              <a:t>처럼 동작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5E9109-06F1-4825-9ABF-BA2E1AE3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47" y="2322361"/>
            <a:ext cx="6256424" cy="1609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952EDE-6645-492A-912F-06EEF49E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416" y="3522758"/>
            <a:ext cx="6882066" cy="26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73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R.chain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 탐구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R.chain</a:t>
            </a:r>
            <a:r>
              <a:rPr kumimoji="1" lang="ko-KR" altLang="en-US" sz="1800" b="1" dirty="0"/>
              <a:t>은 콜백 함수가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개 일 때는 다음 </a:t>
            </a:r>
            <a:r>
              <a:rPr kumimoji="1" lang="en-US" altLang="ko-KR" sz="1800" b="1" dirty="0" err="1"/>
              <a:t>chainTwoFunc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처럼 동작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2371F-3E2D-4365-84F0-153F515F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235" y="2459161"/>
            <a:ext cx="6882066" cy="9817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247A1B-7DFC-424E-AFC3-CB2D54E63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205" y="3711684"/>
            <a:ext cx="6256424" cy="23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768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flip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조합자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flip</a:t>
            </a:r>
            <a:r>
              <a:rPr kumimoji="1" lang="ko-KR" altLang="en-US" sz="1800" b="1" dirty="0"/>
              <a:t> 조합자</a:t>
            </a:r>
            <a:r>
              <a:rPr kumimoji="1" lang="en-US" altLang="ko-KR" sz="1800" b="1" dirty="0"/>
              <a:t>(C </a:t>
            </a:r>
            <a:r>
              <a:rPr kumimoji="1" lang="ko-KR" altLang="en-US" sz="1800" b="1" dirty="0"/>
              <a:t>조합자</a:t>
            </a:r>
            <a:r>
              <a:rPr kumimoji="1" lang="en-US" altLang="ko-KR" sz="1800" b="1" dirty="0"/>
              <a:t>)</a:t>
            </a:r>
            <a:r>
              <a:rPr kumimoji="1" lang="ko-KR" altLang="en-US" sz="1800" b="1" dirty="0"/>
              <a:t>는 다음처럼 구현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R.flip </a:t>
            </a:r>
            <a:r>
              <a:rPr kumimoji="1" lang="ko-KR" altLang="en-US" sz="1800" b="1" dirty="0"/>
              <a:t>과 동일하게 동작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R.flip </a:t>
            </a:r>
            <a:r>
              <a:rPr kumimoji="1" lang="ko-KR" altLang="en-US" sz="1800" b="1" dirty="0"/>
              <a:t>함수는 조합 논리학의 </a:t>
            </a:r>
            <a:r>
              <a:rPr kumimoji="1" lang="en-US" altLang="ko-KR" sz="1800" b="1" dirty="0"/>
              <a:t>C </a:t>
            </a:r>
            <a:r>
              <a:rPr kumimoji="1" lang="ko-KR" altLang="en-US" sz="1800" b="1" dirty="0"/>
              <a:t>조합자와 동일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913166-7431-4E71-8DBB-3737F9189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038" y="1958422"/>
            <a:ext cx="4408265" cy="372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154E49-617C-43BB-AB22-C201D074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59" y="3310926"/>
            <a:ext cx="6256424" cy="25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2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R.identity</a:t>
            </a:r>
            <a:r>
              <a:rPr kumimoji="1" lang="ko-KR" altLang="en-US" sz="2000" dirty="0">
                <a:solidFill>
                  <a:srgbClr val="007EC5"/>
                </a:solidFill>
              </a:rPr>
              <a:t> 조합자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identity </a:t>
            </a:r>
            <a:r>
              <a:rPr kumimoji="1" lang="ko-KR" altLang="en-US" sz="1800" b="1" dirty="0"/>
              <a:t>조합자</a:t>
            </a:r>
            <a:r>
              <a:rPr kumimoji="1" lang="en-US" altLang="ko-KR" sz="1800" b="1" dirty="0"/>
              <a:t>(I </a:t>
            </a:r>
            <a:r>
              <a:rPr kumimoji="1" lang="ko-KR" altLang="en-US" sz="1800" b="1" dirty="0"/>
              <a:t>조합자</a:t>
            </a:r>
            <a:r>
              <a:rPr kumimoji="1" lang="en-US" altLang="ko-KR" sz="1800" b="1" dirty="0"/>
              <a:t>)</a:t>
            </a:r>
            <a:r>
              <a:rPr kumimoji="1" lang="ko-KR" altLang="en-US" sz="1800" b="1" dirty="0"/>
              <a:t>는 다음처럼 구현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함수 조합 시 입력 값을 그대로 통과시켜야 하는 경우 사용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13A716-D6E8-4568-9135-FA2297BF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129" y="1872587"/>
            <a:ext cx="2776634" cy="3435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50BCC9-55F0-4C20-ADB2-DED635C7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938" y="2710055"/>
            <a:ext cx="5181517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860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R.always </a:t>
            </a:r>
            <a:r>
              <a:rPr kumimoji="1" lang="ko-KR" altLang="en-US" sz="2000" dirty="0">
                <a:solidFill>
                  <a:srgbClr val="007EC5"/>
                </a:solidFill>
              </a:rPr>
              <a:t>조합자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always </a:t>
            </a:r>
            <a:r>
              <a:rPr kumimoji="1" lang="ko-KR" altLang="en-US" sz="1800" b="1" dirty="0"/>
              <a:t>조합자</a:t>
            </a:r>
            <a:r>
              <a:rPr kumimoji="1" lang="en-US" altLang="ko-KR" sz="1800" b="1" dirty="0"/>
              <a:t>(K </a:t>
            </a:r>
            <a:r>
              <a:rPr kumimoji="1" lang="ko-KR" altLang="en-US" sz="1800" b="1" dirty="0"/>
              <a:t>조합자</a:t>
            </a:r>
            <a:r>
              <a:rPr kumimoji="1" lang="en-US" altLang="ko-KR" sz="1800" b="1" dirty="0"/>
              <a:t>) - </a:t>
            </a:r>
            <a:r>
              <a:rPr kumimoji="1" lang="ko-KR" altLang="en-US" sz="1800" b="1" dirty="0"/>
              <a:t>두 개의 고차 매개변수 중 항상 첫 번째 것을 반환하는 조합자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처럼 구현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두 번째 것을 반환하는 조합자는 </a:t>
            </a:r>
            <a:r>
              <a:rPr kumimoji="1" lang="en-US" altLang="ko-KR" sz="1800" b="1" dirty="0"/>
              <a:t>R.flip(R.always)</a:t>
            </a:r>
            <a:r>
              <a:rPr kumimoji="1" lang="ko-KR" altLang="en-US" sz="1800" b="1" dirty="0"/>
              <a:t>로 구현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5FD3F3-EFC3-43CA-9B7E-352272C65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523" y="2338843"/>
            <a:ext cx="2836486" cy="299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37E2F5-EA6A-4989-AFF1-7519E3750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42" y="3058822"/>
            <a:ext cx="5687658" cy="304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63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R.applyTo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조합자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다음처럼 구현된 조합자</a:t>
            </a:r>
            <a:r>
              <a:rPr kumimoji="1" lang="en-US" altLang="ko-KR" sz="1800" b="1" dirty="0"/>
              <a:t>(T </a:t>
            </a:r>
            <a:r>
              <a:rPr kumimoji="1" lang="ko-KR" altLang="en-US" sz="1800" b="1" dirty="0"/>
              <a:t>조합자</a:t>
            </a:r>
            <a:r>
              <a:rPr kumimoji="1" lang="en-US" altLang="ko-KR" sz="1800" b="1" dirty="0"/>
              <a:t>)- </a:t>
            </a:r>
          </a:p>
          <a:p>
            <a:pPr marL="0" indent="0" algn="l">
              <a:buNone/>
            </a:pP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AE6DC3-E917-4D5D-B3F2-7A69CE617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766" y="2631935"/>
            <a:ext cx="7570273" cy="3431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E3FB88-5A18-4AB3-9B23-05362C83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88" y="1985792"/>
            <a:ext cx="5179711" cy="29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30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R.ap</a:t>
            </a:r>
            <a:r>
              <a:rPr kumimoji="1" lang="ko-KR" altLang="en-US" sz="2000" dirty="0">
                <a:solidFill>
                  <a:srgbClr val="007EC5"/>
                </a:solidFill>
              </a:rPr>
              <a:t> 조합자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콜백 함수들의 배열을 첫 번째 매개변수로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배열을 두 번째 매개변수로 입력 받는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차 고차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처럼 구현 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R.ap</a:t>
            </a:r>
            <a:r>
              <a:rPr kumimoji="1" lang="ko-KR" altLang="en-US" sz="1800" b="1" dirty="0"/>
              <a:t>는 콜백 함수가 한 개일 때는 마치 </a:t>
            </a:r>
            <a:r>
              <a:rPr kumimoji="1" lang="en-US" altLang="ko-KR" sz="1800" b="1" dirty="0"/>
              <a:t>R.map </a:t>
            </a:r>
            <a:r>
              <a:rPr kumimoji="1" lang="ko-KR" altLang="en-US" sz="1800" b="1" dirty="0"/>
              <a:t>함수처럼 동작</a:t>
            </a:r>
            <a:endParaRPr kumimoji="1" lang="en-US" altLang="ko-KR" sz="1800" b="1" dirty="0"/>
          </a:p>
          <a:p>
            <a:pPr marL="0" indent="0" algn="l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443BA-D024-46A9-9B5D-020D7D95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817" y="2309515"/>
            <a:ext cx="5152516" cy="331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BA3BD1-6DD9-4765-AFDF-C4E79C0C1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88" y="3441572"/>
            <a:ext cx="6256424" cy="25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402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09-10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조합 논리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R.ap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조합자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R.ap</a:t>
            </a:r>
            <a:r>
              <a:rPr kumimoji="1" lang="ko-KR" altLang="en-US" sz="1800" b="1" dirty="0"/>
              <a:t>는 콜백 함수가 </a:t>
            </a:r>
            <a:r>
              <a:rPr kumimoji="1" lang="en-US" altLang="ko-KR" sz="1800" b="1" dirty="0"/>
              <a:t>N</a:t>
            </a:r>
            <a:r>
              <a:rPr kumimoji="1" lang="ko-KR" altLang="en-US" sz="1800" b="1" dirty="0"/>
              <a:t> 개일 때는 </a:t>
            </a:r>
            <a:r>
              <a:rPr kumimoji="1" lang="en-US" altLang="ko-KR" sz="1800" b="1" dirty="0"/>
              <a:t>N</a:t>
            </a:r>
            <a:r>
              <a:rPr kumimoji="1" lang="ko-KR" altLang="en-US" sz="1800" b="1" dirty="0"/>
              <a:t>개의 콜백 함수를 모두  적용한 각각의 배열을 만든 다음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연산이 끝나면 이 배열들을 모두 통합해 한 개로 만들어 줌</a:t>
            </a:r>
            <a:endParaRPr kumimoji="1" lang="en-US" altLang="ko-KR" sz="1800" b="1" dirty="0"/>
          </a:p>
          <a:p>
            <a:pPr marL="0" indent="0" algn="l">
              <a:buNone/>
            </a:pP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E8043-0C70-42E0-805A-9A5EC0D1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15" y="2786028"/>
            <a:ext cx="6882066" cy="282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1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09-1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람다 라이브러리 소개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ramda </a:t>
            </a:r>
            <a:r>
              <a:rPr kumimoji="1" lang="ko-KR" altLang="en-US" sz="2000" dirty="0">
                <a:solidFill>
                  <a:srgbClr val="007EC5"/>
                </a:solidFill>
              </a:rPr>
              <a:t>패키지가 제공하는 함수 구분</a:t>
            </a:r>
            <a:r>
              <a:rPr kumimoji="1" lang="en-US" altLang="ko-KR" sz="2000" dirty="0">
                <a:solidFill>
                  <a:srgbClr val="007EC5"/>
                </a:solidFill>
              </a:rPr>
              <a:t>(0.27.1 </a:t>
            </a:r>
            <a:r>
              <a:rPr kumimoji="1" lang="ko-KR" altLang="en-US" sz="2000" dirty="0">
                <a:solidFill>
                  <a:srgbClr val="007EC5"/>
                </a:solidFill>
              </a:rPr>
              <a:t>버전 기준</a:t>
            </a:r>
            <a:r>
              <a:rPr kumimoji="1" lang="en-US" altLang="ko-KR" sz="2000" dirty="0">
                <a:solidFill>
                  <a:srgbClr val="007EC5"/>
                </a:solidFill>
              </a:rPr>
              <a:t>)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9D557C-8A66-4612-BDFC-5B2B35C6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299" y="2017742"/>
            <a:ext cx="6882066" cy="1969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559714-FC25-4C56-9F0F-AF64B7E4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01" y="3909758"/>
            <a:ext cx="6882066" cy="82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944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라이언 달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(Ryan Dahl, Node.js </a:t>
            </a:r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과 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Deno </a:t>
            </a:r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창시자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  <a:p>
            <a:endParaRPr lang="ko-KR" altLang="en-US" sz="1400" dirty="0">
              <a:solidFill>
                <a:srgbClr val="007EC5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저는 타입스크립트를 좋아합니다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최고죠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3474</TotalTime>
  <Words>3150</Words>
  <Application>Microsoft Office PowerPoint</Application>
  <PresentationFormat>와이드스크린</PresentationFormat>
  <Paragraphs>548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6" baseType="lpstr"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알아 두셔야 할 사항</vt:lpstr>
      <vt:lpstr>타입스크립트 개발 시 알아 둬야 할 부분</vt:lpstr>
      <vt:lpstr>타입스크립트 개발 시 알아 둬야 할 부분</vt:lpstr>
      <vt:lpstr>타입스크립트 개발 시 알아 둬야 할 부분</vt:lpstr>
      <vt:lpstr>PowerPoint 프레젠테이션</vt:lpstr>
      <vt:lpstr>09-1 람다 라이브러리 소개</vt:lpstr>
      <vt:lpstr>09-1 람다 라이브러리 소개</vt:lpstr>
      <vt:lpstr>09-1 람다 라이브러리 소개</vt:lpstr>
      <vt:lpstr>09-1 람다 라이브러리 소개</vt:lpstr>
      <vt:lpstr>09-1 람다 라이브러리 소개</vt:lpstr>
      <vt:lpstr>09-1 람다 라이브러리 소개</vt:lpstr>
      <vt:lpstr>09-1 람다 라이브러리 소개</vt:lpstr>
      <vt:lpstr>PowerPoint 프레젠테이션</vt:lpstr>
      <vt:lpstr>09-2 람다 라이브러리 소개</vt:lpstr>
      <vt:lpstr>09-2 람다 기본 사용법</vt:lpstr>
      <vt:lpstr>09-2 람다 기본 사용법</vt:lpstr>
      <vt:lpstr>09-2 람다 기본 사용법</vt:lpstr>
      <vt:lpstr>09-2 람다 기본 사용법</vt:lpstr>
      <vt:lpstr>09-2 람다 기본 사용법</vt:lpstr>
      <vt:lpstr>09-2 람다 기본 사용법</vt:lpstr>
      <vt:lpstr>PowerPoint 프레젠테이션</vt:lpstr>
      <vt:lpstr>09-3 배열에 담긴 수 다루기</vt:lpstr>
      <vt:lpstr>09-3 배열에 담긴 수 다루기</vt:lpstr>
      <vt:lpstr>09-3 배열에 담긴 수 다루기</vt:lpstr>
      <vt:lpstr>09-3 배열에 담긴 수 다루기</vt:lpstr>
      <vt:lpstr>09-3 배열에 담긴 수 다루기</vt:lpstr>
      <vt:lpstr>09-3 배열에 담긴 수 다루기</vt:lpstr>
      <vt:lpstr>09-3 배열에 담긴 수 다루기</vt:lpstr>
      <vt:lpstr>09-3 배열에 담긴 수 다루기</vt:lpstr>
      <vt:lpstr>PowerPoint 프레젠테이션</vt:lpstr>
      <vt:lpstr>09-4 서술자와 조건 연산</vt:lpstr>
      <vt:lpstr>09-4 서술자와 조건 연산</vt:lpstr>
      <vt:lpstr>09-4 서술자와 조건 연산</vt:lpstr>
      <vt:lpstr>09-4 서술자와 조건 연산</vt:lpstr>
      <vt:lpstr>09-4 서술자와 조건 연산</vt:lpstr>
      <vt:lpstr>09-4 서술자와 조건 연산</vt:lpstr>
      <vt:lpstr>09-4 서술자와 조건 연산</vt:lpstr>
      <vt:lpstr>PowerPoint 프레젠테이션</vt:lpstr>
      <vt:lpstr>09-5 문자열 다루기</vt:lpstr>
      <vt:lpstr>09-5 문자열 다루기</vt:lpstr>
      <vt:lpstr>09-5 문자열 다루기</vt:lpstr>
      <vt:lpstr>09-5 문자열 다루기</vt:lpstr>
      <vt:lpstr>09-5 문자열 다루기</vt:lpstr>
      <vt:lpstr>09-5 문자열 다루기</vt:lpstr>
      <vt:lpstr>PowerPoint 프레젠테이션</vt:lpstr>
      <vt:lpstr>09-6 chance 패키지로 객체 만들기</vt:lpstr>
      <vt:lpstr>09-6 chance 패키지로 객체 만들기</vt:lpstr>
      <vt:lpstr>PowerPoint 프레젠테이션</vt:lpstr>
      <vt:lpstr>09-7 렌즈를 활용한 객체의 속성 다루기</vt:lpstr>
      <vt:lpstr>09-7 렌즈를 활용한 객체의 속성 다루기</vt:lpstr>
      <vt:lpstr>09-7 렌즈를 활용한 객체의 속성 다루기</vt:lpstr>
      <vt:lpstr>09-7 렌즈를 활용한 객체의 속성 다루기</vt:lpstr>
      <vt:lpstr>09-7 렌즈를 활용한 객체의 속성 다루기</vt:lpstr>
      <vt:lpstr>09-7 렌즈를 활용한 객체의 속성 다루기</vt:lpstr>
      <vt:lpstr>09-7 렌즈를 활용한 객체의 속성 다루기</vt:lpstr>
      <vt:lpstr>09-7 렌즈를 활용한 객체의 속성 다루기</vt:lpstr>
      <vt:lpstr>09-7 렌즈를 활용한 객체의 속성 다루기</vt:lpstr>
      <vt:lpstr>PowerPoint 프레젠테이션</vt:lpstr>
      <vt:lpstr>09-8 객체 다루기</vt:lpstr>
      <vt:lpstr>09-8 객체 다루기</vt:lpstr>
      <vt:lpstr>09-8 객체 다루기</vt:lpstr>
      <vt:lpstr>09-8 객체 다루기</vt:lpstr>
      <vt:lpstr>09-8 객체 다루기</vt:lpstr>
      <vt:lpstr>09-8 객체 다루기</vt:lpstr>
      <vt:lpstr>09-8 객체 다루기</vt:lpstr>
      <vt:lpstr>09-8 객체 다루기</vt:lpstr>
      <vt:lpstr>PowerPoint 프레젠테이션</vt:lpstr>
      <vt:lpstr>09-9 배열 다루기</vt:lpstr>
      <vt:lpstr>09-9 배열 다루기</vt:lpstr>
      <vt:lpstr>09-9 배열 다루기</vt:lpstr>
      <vt:lpstr>09-9 배열 다루기</vt:lpstr>
      <vt:lpstr>09-9 배열 다루기</vt:lpstr>
      <vt:lpstr>09-9 배열 다루기</vt:lpstr>
      <vt:lpstr>09-9 배열 다루기</vt:lpstr>
      <vt:lpstr>09-9 배열 다루기</vt:lpstr>
      <vt:lpstr>PowerPoint 프레젠테이션</vt:lpstr>
      <vt:lpstr>09-10 조합 논리 이해하기</vt:lpstr>
      <vt:lpstr>09-10 조합 논리 이해하기</vt:lpstr>
      <vt:lpstr>09-10 조합 논리 이해하기</vt:lpstr>
      <vt:lpstr>09-10 조합 논리 이해하기</vt:lpstr>
      <vt:lpstr>09-10 조합 논리 이해하기</vt:lpstr>
      <vt:lpstr>09-10 조합 논리 이해하기</vt:lpstr>
      <vt:lpstr>09-10 조합 논리 이해하기</vt:lpstr>
      <vt:lpstr>09-10 조합 논리 이해하기</vt:lpstr>
      <vt:lpstr>09-10 조합 논리 이해하기</vt:lpstr>
      <vt:lpstr>09-10 조합 논리 이해하기</vt:lpstr>
      <vt:lpstr>09-10 조합 논리 이해하기</vt:lpstr>
      <vt:lpstr>09-10 조합 논리 이해하기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전 예홍</cp:lastModifiedBy>
  <cp:revision>368</cp:revision>
  <cp:lastPrinted>2020-07-23T17:41:23Z</cp:lastPrinted>
  <dcterms:created xsi:type="dcterms:W3CDTF">2020-07-22T11:00:58Z</dcterms:created>
  <dcterms:modified xsi:type="dcterms:W3CDTF">2021-07-12T05:58:32Z</dcterms:modified>
</cp:coreProperties>
</file>